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4" r:id="rId2"/>
    <p:sldId id="258" r:id="rId3"/>
    <p:sldId id="259" r:id="rId4"/>
    <p:sldId id="256" r:id="rId5"/>
    <p:sldId id="260" r:id="rId6"/>
    <p:sldId id="261" r:id="rId7"/>
    <p:sldId id="318" r:id="rId8"/>
    <p:sldId id="262" r:id="rId9"/>
    <p:sldId id="263" r:id="rId10"/>
    <p:sldId id="319" r:id="rId11"/>
    <p:sldId id="264" r:id="rId12"/>
    <p:sldId id="320" r:id="rId13"/>
    <p:sldId id="266" r:id="rId14"/>
    <p:sldId id="268" r:id="rId15"/>
    <p:sldId id="270" r:id="rId16"/>
    <p:sldId id="321" r:id="rId17"/>
    <p:sldId id="271" r:id="rId18"/>
    <p:sldId id="322" r:id="rId19"/>
    <p:sldId id="272" r:id="rId20"/>
    <p:sldId id="32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ila Cheraghi" initials="LC" lastIdx="1" clrIdx="0">
    <p:extLst>
      <p:ext uri="{19B8F6BF-5375-455C-9EA6-DF929625EA0E}">
        <p15:presenceInfo xmlns:p15="http://schemas.microsoft.com/office/powerpoint/2012/main" userId="S-1-5-21-3976285970-2328175445-1909214452-1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6B4"/>
    <a:srgbClr val="1A53B0"/>
    <a:srgbClr val="FFFFFF"/>
    <a:srgbClr val="1E55A3"/>
    <a:srgbClr val="9DBDF1"/>
    <a:srgbClr val="3185B1"/>
    <a:srgbClr val="50C7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2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3DA2C-CD93-4677-9EAD-5022757833DF}" type="datetimeFigureOut">
              <a:rPr lang="en-US" smtClean="0"/>
              <a:t>6/2/2024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CEB06-4BD5-44C0-B805-E42667249724}" type="slidenum">
              <a:rPr lang="en-US" smtClean="0"/>
              <a:t>‹#›</a:t>
            </a:fld>
            <a:endParaRPr lang="en-US"/>
          </a:p>
        </p:txBody>
      </p:sp>
    </p:spTree>
    <p:extLst>
      <p:ext uri="{BB962C8B-B14F-4D97-AF65-F5344CB8AC3E}">
        <p14:creationId xmlns:p14="http://schemas.microsoft.com/office/powerpoint/2010/main" val="1336444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CEB06-4BD5-44C0-B805-E42667249724}" type="slidenum">
              <a:rPr lang="en-US" smtClean="0"/>
              <a:t>6</a:t>
            </a:fld>
            <a:endParaRPr lang="en-US"/>
          </a:p>
        </p:txBody>
      </p:sp>
    </p:spTree>
    <p:extLst>
      <p:ext uri="{BB962C8B-B14F-4D97-AF65-F5344CB8AC3E}">
        <p14:creationId xmlns:p14="http://schemas.microsoft.com/office/powerpoint/2010/main" val="144173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DCEB06-4BD5-44C0-B805-E42667249724}" type="slidenum">
              <a:rPr lang="en-US" smtClean="0"/>
              <a:t>18</a:t>
            </a:fld>
            <a:endParaRPr lang="en-US"/>
          </a:p>
        </p:txBody>
      </p:sp>
    </p:spTree>
    <p:extLst>
      <p:ext uri="{BB962C8B-B14F-4D97-AF65-F5344CB8AC3E}">
        <p14:creationId xmlns:p14="http://schemas.microsoft.com/office/powerpoint/2010/main" val="19945818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amperinnovation.com/" TargetMode="Externa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icgcs.com/" TargetMode="Externa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7F8A48E-EFAC-76D0-C6E0-C938FDB136FB}"/>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6" name="TextBox 5">
            <a:extLst>
              <a:ext uri="{FF2B5EF4-FFF2-40B4-BE49-F238E27FC236}">
                <a16:creationId xmlns:a16="http://schemas.microsoft.com/office/drawing/2014/main" id="{63AF997D-7463-F98A-2533-71E46BCFBF68}"/>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128575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110515" y="896257"/>
            <a:ext cx="3425371" cy="4796805"/>
          </a:xfrm>
          <a:custGeom>
            <a:avLst/>
            <a:gdLst>
              <a:gd name="connsiteX0" fmla="*/ 0 w 3425371"/>
              <a:gd name="connsiteY0" fmla="*/ 0 h 4796805"/>
              <a:gd name="connsiteX1" fmla="*/ 3425371 w 3425371"/>
              <a:gd name="connsiteY1" fmla="*/ 0 h 4796805"/>
              <a:gd name="connsiteX2" fmla="*/ 3425371 w 3425371"/>
              <a:gd name="connsiteY2" fmla="*/ 4796805 h 4796805"/>
              <a:gd name="connsiteX3" fmla="*/ 0 w 3425371"/>
              <a:gd name="connsiteY3" fmla="*/ 4796805 h 4796805"/>
            </a:gdLst>
            <a:ahLst/>
            <a:cxnLst>
              <a:cxn ang="0">
                <a:pos x="connsiteX0" y="connsiteY0"/>
              </a:cxn>
              <a:cxn ang="0">
                <a:pos x="connsiteX1" y="connsiteY1"/>
              </a:cxn>
              <a:cxn ang="0">
                <a:pos x="connsiteX2" y="connsiteY2"/>
              </a:cxn>
              <a:cxn ang="0">
                <a:pos x="connsiteX3" y="connsiteY3"/>
              </a:cxn>
            </a:cxnLst>
            <a:rect l="l" t="t" r="r" b="b"/>
            <a:pathLst>
              <a:path w="3425371" h="4796805">
                <a:moveTo>
                  <a:pt x="0" y="0"/>
                </a:moveTo>
                <a:lnTo>
                  <a:pt x="3425371" y="0"/>
                </a:lnTo>
                <a:lnTo>
                  <a:pt x="3425371" y="4796805"/>
                </a:lnTo>
                <a:lnTo>
                  <a:pt x="0" y="4796805"/>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D9697BA4-A4D6-6CDB-5C9C-49FB76FCB7ED}"/>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96BA14CB-697B-D8F5-DDE4-2E5000A82D1F}"/>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9295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ectangle 5"/>
          <p:cNvSpPr/>
          <p:nvPr userDrawn="1"/>
        </p:nvSpPr>
        <p:spPr>
          <a:xfrm>
            <a:off x="7924800" y="0"/>
            <a:ext cx="4267200" cy="6858000"/>
          </a:xfrm>
          <a:prstGeom prst="rect">
            <a:avLst/>
          </a:prstGeom>
          <a:solidFill>
            <a:srgbClr val="50C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354286" y="685800"/>
            <a:ext cx="7084786" cy="2743200"/>
          </a:xfrm>
          <a:custGeom>
            <a:avLst/>
            <a:gdLst>
              <a:gd name="connsiteX0" fmla="*/ 0 w 7084786"/>
              <a:gd name="connsiteY0" fmla="*/ 0 h 2743200"/>
              <a:gd name="connsiteX1" fmla="*/ 7084786 w 7084786"/>
              <a:gd name="connsiteY1" fmla="*/ 0 h 2743200"/>
              <a:gd name="connsiteX2" fmla="*/ 7084786 w 7084786"/>
              <a:gd name="connsiteY2" fmla="*/ 2743200 h 2743200"/>
              <a:gd name="connsiteX3" fmla="*/ 0 w 7084786"/>
              <a:gd name="connsiteY3" fmla="*/ 2743200 h 2743200"/>
            </a:gdLst>
            <a:ahLst/>
            <a:cxnLst>
              <a:cxn ang="0">
                <a:pos x="connsiteX0" y="connsiteY0"/>
              </a:cxn>
              <a:cxn ang="0">
                <a:pos x="connsiteX1" y="connsiteY1"/>
              </a:cxn>
              <a:cxn ang="0">
                <a:pos x="connsiteX2" y="connsiteY2"/>
              </a:cxn>
              <a:cxn ang="0">
                <a:pos x="connsiteX3" y="connsiteY3"/>
              </a:cxn>
            </a:cxnLst>
            <a:rect l="l" t="t" r="r" b="b"/>
            <a:pathLst>
              <a:path w="7084786" h="2743200">
                <a:moveTo>
                  <a:pt x="0" y="0"/>
                </a:moveTo>
                <a:lnTo>
                  <a:pt x="7084786" y="0"/>
                </a:lnTo>
                <a:lnTo>
                  <a:pt x="7084786" y="2743200"/>
                </a:lnTo>
                <a:lnTo>
                  <a:pt x="0" y="27432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D1E99128-BF1F-C7C9-B0E9-2EC7A6FA0A6B}"/>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D746E1D7-6BCC-5892-2488-0017F065325F}"/>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40317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6" name="Rectangle 5"/>
          <p:cNvSpPr/>
          <p:nvPr userDrawn="1"/>
        </p:nvSpPr>
        <p:spPr>
          <a:xfrm>
            <a:off x="7924800" y="0"/>
            <a:ext cx="4267200" cy="6858000"/>
          </a:xfrm>
          <a:prstGeom prst="rect">
            <a:avLst/>
          </a:prstGeom>
          <a:solidFill>
            <a:srgbClr val="1E55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354286" y="685800"/>
            <a:ext cx="7084786" cy="2743200"/>
          </a:xfrm>
          <a:custGeom>
            <a:avLst/>
            <a:gdLst>
              <a:gd name="connsiteX0" fmla="*/ 0 w 7084786"/>
              <a:gd name="connsiteY0" fmla="*/ 0 h 2743200"/>
              <a:gd name="connsiteX1" fmla="*/ 7084786 w 7084786"/>
              <a:gd name="connsiteY1" fmla="*/ 0 h 2743200"/>
              <a:gd name="connsiteX2" fmla="*/ 7084786 w 7084786"/>
              <a:gd name="connsiteY2" fmla="*/ 2743200 h 2743200"/>
              <a:gd name="connsiteX3" fmla="*/ 0 w 7084786"/>
              <a:gd name="connsiteY3" fmla="*/ 2743200 h 2743200"/>
            </a:gdLst>
            <a:ahLst/>
            <a:cxnLst>
              <a:cxn ang="0">
                <a:pos x="connsiteX0" y="connsiteY0"/>
              </a:cxn>
              <a:cxn ang="0">
                <a:pos x="connsiteX1" y="connsiteY1"/>
              </a:cxn>
              <a:cxn ang="0">
                <a:pos x="connsiteX2" y="connsiteY2"/>
              </a:cxn>
              <a:cxn ang="0">
                <a:pos x="connsiteX3" y="connsiteY3"/>
              </a:cxn>
            </a:cxnLst>
            <a:rect l="l" t="t" r="r" b="b"/>
            <a:pathLst>
              <a:path w="7084786" h="2743200">
                <a:moveTo>
                  <a:pt x="0" y="0"/>
                </a:moveTo>
                <a:lnTo>
                  <a:pt x="7084786" y="0"/>
                </a:lnTo>
                <a:lnTo>
                  <a:pt x="7084786" y="2743200"/>
                </a:lnTo>
                <a:lnTo>
                  <a:pt x="0" y="27432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9F744F42-ED02-6743-70DE-873FC03D81EE}"/>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EB330C4A-AD50-B34F-3A10-4585D2677852}"/>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465989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6" name="Rectangle 5"/>
          <p:cNvSpPr/>
          <p:nvPr userDrawn="1"/>
        </p:nvSpPr>
        <p:spPr>
          <a:xfrm>
            <a:off x="7924800" y="0"/>
            <a:ext cx="4267200" cy="6858000"/>
          </a:xfrm>
          <a:prstGeom prst="rect">
            <a:avLst/>
          </a:prstGeom>
          <a:solidFill>
            <a:srgbClr val="31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p:nvPr>
        </p:nvSpPr>
        <p:spPr>
          <a:xfrm>
            <a:off x="4354286" y="685800"/>
            <a:ext cx="7084786" cy="2743200"/>
          </a:xfrm>
          <a:custGeom>
            <a:avLst/>
            <a:gdLst>
              <a:gd name="connsiteX0" fmla="*/ 0 w 7084786"/>
              <a:gd name="connsiteY0" fmla="*/ 0 h 2743200"/>
              <a:gd name="connsiteX1" fmla="*/ 7084786 w 7084786"/>
              <a:gd name="connsiteY1" fmla="*/ 0 h 2743200"/>
              <a:gd name="connsiteX2" fmla="*/ 7084786 w 7084786"/>
              <a:gd name="connsiteY2" fmla="*/ 2743200 h 2743200"/>
              <a:gd name="connsiteX3" fmla="*/ 0 w 7084786"/>
              <a:gd name="connsiteY3" fmla="*/ 2743200 h 2743200"/>
            </a:gdLst>
            <a:ahLst/>
            <a:cxnLst>
              <a:cxn ang="0">
                <a:pos x="connsiteX0" y="connsiteY0"/>
              </a:cxn>
              <a:cxn ang="0">
                <a:pos x="connsiteX1" y="connsiteY1"/>
              </a:cxn>
              <a:cxn ang="0">
                <a:pos x="connsiteX2" y="connsiteY2"/>
              </a:cxn>
              <a:cxn ang="0">
                <a:pos x="connsiteX3" y="connsiteY3"/>
              </a:cxn>
            </a:cxnLst>
            <a:rect l="l" t="t" r="r" b="b"/>
            <a:pathLst>
              <a:path w="7084786" h="2743200">
                <a:moveTo>
                  <a:pt x="0" y="0"/>
                </a:moveTo>
                <a:lnTo>
                  <a:pt x="7084786" y="0"/>
                </a:lnTo>
                <a:lnTo>
                  <a:pt x="7084786" y="2743200"/>
                </a:lnTo>
                <a:lnTo>
                  <a:pt x="0" y="274320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A81FDF60-B9C4-7DD8-C3DF-2721C64AE142}"/>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E880C141-FDEF-E635-06D7-E72484C1B998}"/>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139790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76E4D-9893-199F-E939-F2317BB9C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502A68-0B6C-C6F8-E896-F0400907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C160EC-8EBA-09FC-BA2C-F19B82FC3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2F04F-699C-4288-DAB0-9796918CB3E6}"/>
              </a:ext>
            </a:extLst>
          </p:cNvPr>
          <p:cNvSpPr>
            <a:spLocks noGrp="1"/>
          </p:cNvSpPr>
          <p:nvPr>
            <p:ph type="dt" sz="half" idx="10"/>
          </p:nvPr>
        </p:nvSpPr>
        <p:spPr/>
        <p:txBody>
          <a:bodyPr/>
          <a:lstStyle/>
          <a:p>
            <a:fld id="{3488D7BB-89CE-458A-B354-B6BD8D39DE83}" type="datetimeFigureOut">
              <a:rPr lang="en-US" smtClean="0"/>
              <a:t>6/2/2024</a:t>
            </a:fld>
            <a:endParaRPr lang="en-US"/>
          </a:p>
        </p:txBody>
      </p:sp>
      <p:sp>
        <p:nvSpPr>
          <p:cNvPr id="6" name="Footer Placeholder 5">
            <a:extLst>
              <a:ext uri="{FF2B5EF4-FFF2-40B4-BE49-F238E27FC236}">
                <a16:creationId xmlns:a16="http://schemas.microsoft.com/office/drawing/2014/main" id="{0998F67B-DE42-0C23-2C69-109541046F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987128-87EB-CFAA-E899-65F3DAF33F75}"/>
              </a:ext>
            </a:extLst>
          </p:cNvPr>
          <p:cNvSpPr>
            <a:spLocks noGrp="1"/>
          </p:cNvSpPr>
          <p:nvPr>
            <p:ph type="sldNum" sz="quarter" idx="12"/>
          </p:nvPr>
        </p:nvSpPr>
        <p:spPr/>
        <p:txBody>
          <a:bodyPr/>
          <a:lstStyle/>
          <a:p>
            <a:fld id="{46D7DDF2-CC7D-4093-974A-D16D35CE8A2B}" type="slidenum">
              <a:rPr lang="en-US" smtClean="0"/>
              <a:t>‹#›</a:t>
            </a:fld>
            <a:endParaRPr lang="en-US"/>
          </a:p>
        </p:txBody>
      </p:sp>
      <p:pic>
        <p:nvPicPr>
          <p:cNvPr id="8" name="Picture 7">
            <a:extLst>
              <a:ext uri="{FF2B5EF4-FFF2-40B4-BE49-F238E27FC236}">
                <a16:creationId xmlns:a16="http://schemas.microsoft.com/office/drawing/2014/main" id="{12C1F769-47A9-E11A-CB48-B72D0033A109}"/>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9" name="TextBox 8">
            <a:extLst>
              <a:ext uri="{FF2B5EF4-FFF2-40B4-BE49-F238E27FC236}">
                <a16:creationId xmlns:a16="http://schemas.microsoft.com/office/drawing/2014/main" id="{F0B4292E-2AED-051D-9331-3C84AB36EEC1}"/>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148879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78C1-F6F8-74DA-6243-9CF6FB3A1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BB624A-5B74-995F-082F-1C4DEABE7B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468636-2A13-74B7-C155-8A973A10F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9211A-3461-A44C-D470-342A5A4F6E5F}"/>
              </a:ext>
            </a:extLst>
          </p:cNvPr>
          <p:cNvSpPr>
            <a:spLocks noGrp="1"/>
          </p:cNvSpPr>
          <p:nvPr>
            <p:ph type="dt" sz="half" idx="10"/>
          </p:nvPr>
        </p:nvSpPr>
        <p:spPr/>
        <p:txBody>
          <a:bodyPr/>
          <a:lstStyle/>
          <a:p>
            <a:fld id="{3488D7BB-89CE-458A-B354-B6BD8D39DE83}" type="datetimeFigureOut">
              <a:rPr lang="en-US" smtClean="0"/>
              <a:t>6/2/2024</a:t>
            </a:fld>
            <a:endParaRPr lang="en-US"/>
          </a:p>
        </p:txBody>
      </p:sp>
      <p:sp>
        <p:nvSpPr>
          <p:cNvPr id="6" name="Footer Placeholder 5">
            <a:extLst>
              <a:ext uri="{FF2B5EF4-FFF2-40B4-BE49-F238E27FC236}">
                <a16:creationId xmlns:a16="http://schemas.microsoft.com/office/drawing/2014/main" id="{06E961C9-CAC4-4046-E5AA-B862E5868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260450-3865-E577-7942-65824ED41665}"/>
              </a:ext>
            </a:extLst>
          </p:cNvPr>
          <p:cNvSpPr>
            <a:spLocks noGrp="1"/>
          </p:cNvSpPr>
          <p:nvPr>
            <p:ph type="sldNum" sz="quarter" idx="12"/>
          </p:nvPr>
        </p:nvSpPr>
        <p:spPr/>
        <p:txBody>
          <a:bodyPr/>
          <a:lstStyle/>
          <a:p>
            <a:fld id="{46D7DDF2-CC7D-4093-974A-D16D35CE8A2B}" type="slidenum">
              <a:rPr lang="en-US" smtClean="0"/>
              <a:t>‹#›</a:t>
            </a:fld>
            <a:endParaRPr lang="en-US"/>
          </a:p>
        </p:txBody>
      </p:sp>
      <p:pic>
        <p:nvPicPr>
          <p:cNvPr id="8" name="Picture 7">
            <a:extLst>
              <a:ext uri="{FF2B5EF4-FFF2-40B4-BE49-F238E27FC236}">
                <a16:creationId xmlns:a16="http://schemas.microsoft.com/office/drawing/2014/main" id="{2EE4765C-EC50-56E0-24FE-A49DB093E79A}"/>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9" name="TextBox 8">
            <a:extLst>
              <a:ext uri="{FF2B5EF4-FFF2-40B4-BE49-F238E27FC236}">
                <a16:creationId xmlns:a16="http://schemas.microsoft.com/office/drawing/2014/main" id="{88B4007B-FCE7-B88D-7214-5222E8EC1D22}"/>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28805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65FD-584F-62D3-977E-837EF07129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8B6A73-8DB8-170A-72C0-BED1E86059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3F0C4-47D8-FECF-A168-E4148D4A1539}"/>
              </a:ext>
            </a:extLst>
          </p:cNvPr>
          <p:cNvSpPr>
            <a:spLocks noGrp="1"/>
          </p:cNvSpPr>
          <p:nvPr>
            <p:ph type="dt" sz="half" idx="10"/>
          </p:nvPr>
        </p:nvSpPr>
        <p:spPr/>
        <p:txBody>
          <a:bodyPr/>
          <a:lstStyle/>
          <a:p>
            <a:fld id="{3488D7BB-89CE-458A-B354-B6BD8D39DE83}" type="datetimeFigureOut">
              <a:rPr lang="en-US" smtClean="0"/>
              <a:t>6/2/2024</a:t>
            </a:fld>
            <a:endParaRPr lang="en-US"/>
          </a:p>
        </p:txBody>
      </p:sp>
      <p:sp>
        <p:nvSpPr>
          <p:cNvPr id="5" name="Footer Placeholder 4">
            <a:extLst>
              <a:ext uri="{FF2B5EF4-FFF2-40B4-BE49-F238E27FC236}">
                <a16:creationId xmlns:a16="http://schemas.microsoft.com/office/drawing/2014/main" id="{92DD339A-8D29-E58F-CFA0-1ADDB41DEB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04A7A-4B5D-6580-FE32-5B32C0E58F99}"/>
              </a:ext>
            </a:extLst>
          </p:cNvPr>
          <p:cNvSpPr>
            <a:spLocks noGrp="1"/>
          </p:cNvSpPr>
          <p:nvPr>
            <p:ph type="sldNum" sz="quarter" idx="12"/>
          </p:nvPr>
        </p:nvSpPr>
        <p:spPr/>
        <p:txBody>
          <a:bodyPr/>
          <a:lstStyle/>
          <a:p>
            <a:fld id="{46D7DDF2-CC7D-4093-974A-D16D35CE8A2B}" type="slidenum">
              <a:rPr lang="en-US" smtClean="0"/>
              <a:t>‹#›</a:t>
            </a:fld>
            <a:endParaRPr lang="en-US"/>
          </a:p>
        </p:txBody>
      </p:sp>
      <p:pic>
        <p:nvPicPr>
          <p:cNvPr id="7" name="Picture 6">
            <a:extLst>
              <a:ext uri="{FF2B5EF4-FFF2-40B4-BE49-F238E27FC236}">
                <a16:creationId xmlns:a16="http://schemas.microsoft.com/office/drawing/2014/main" id="{2879CE44-796F-D254-4393-2AAC8E029B6A}"/>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8" name="TextBox 7">
            <a:extLst>
              <a:ext uri="{FF2B5EF4-FFF2-40B4-BE49-F238E27FC236}">
                <a16:creationId xmlns:a16="http://schemas.microsoft.com/office/drawing/2014/main" id="{A7896086-7E8D-74B6-B8A0-9C8FB9702164}"/>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15249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B48F71-C174-BBE5-001E-12BBC1B487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1EEA77-AE22-5B15-07FA-A4ACF7643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01D6A-5CA4-3C96-0C9B-EC254A97B150}"/>
              </a:ext>
            </a:extLst>
          </p:cNvPr>
          <p:cNvSpPr>
            <a:spLocks noGrp="1"/>
          </p:cNvSpPr>
          <p:nvPr>
            <p:ph type="dt" sz="half" idx="10"/>
          </p:nvPr>
        </p:nvSpPr>
        <p:spPr/>
        <p:txBody>
          <a:bodyPr/>
          <a:lstStyle/>
          <a:p>
            <a:fld id="{3488D7BB-89CE-458A-B354-B6BD8D39DE83}" type="datetimeFigureOut">
              <a:rPr lang="en-US" smtClean="0"/>
              <a:t>6/2/2024</a:t>
            </a:fld>
            <a:endParaRPr lang="en-US"/>
          </a:p>
        </p:txBody>
      </p:sp>
      <p:sp>
        <p:nvSpPr>
          <p:cNvPr id="5" name="Footer Placeholder 4">
            <a:extLst>
              <a:ext uri="{FF2B5EF4-FFF2-40B4-BE49-F238E27FC236}">
                <a16:creationId xmlns:a16="http://schemas.microsoft.com/office/drawing/2014/main" id="{AC7457F9-5796-0338-EF99-2F1447486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63803-E3CB-0C01-06CA-9587F9F4BB3D}"/>
              </a:ext>
            </a:extLst>
          </p:cNvPr>
          <p:cNvSpPr>
            <a:spLocks noGrp="1"/>
          </p:cNvSpPr>
          <p:nvPr>
            <p:ph type="sldNum" sz="quarter" idx="12"/>
          </p:nvPr>
        </p:nvSpPr>
        <p:spPr/>
        <p:txBody>
          <a:bodyPr/>
          <a:lstStyle/>
          <a:p>
            <a:fld id="{46D7DDF2-CC7D-4093-974A-D16D35CE8A2B}" type="slidenum">
              <a:rPr lang="en-US" smtClean="0"/>
              <a:t>‹#›</a:t>
            </a:fld>
            <a:endParaRPr lang="en-US"/>
          </a:p>
        </p:txBody>
      </p:sp>
      <p:pic>
        <p:nvPicPr>
          <p:cNvPr id="7" name="Picture 6">
            <a:extLst>
              <a:ext uri="{FF2B5EF4-FFF2-40B4-BE49-F238E27FC236}">
                <a16:creationId xmlns:a16="http://schemas.microsoft.com/office/drawing/2014/main" id="{4C083668-DB95-ED8B-F7E7-8F7096861F1C}"/>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8" name="TextBox 7">
            <a:extLst>
              <a:ext uri="{FF2B5EF4-FFF2-40B4-BE49-F238E27FC236}">
                <a16:creationId xmlns:a16="http://schemas.microsoft.com/office/drawing/2014/main" id="{453B3B16-5468-C0EB-94AC-6B6B4CDC70FA}"/>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256158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Rectangle 5"/>
          <p:cNvSpPr/>
          <p:nvPr userDrawn="1"/>
        </p:nvSpPr>
        <p:spPr>
          <a:xfrm>
            <a:off x="1690640" y="0"/>
            <a:ext cx="4405360" cy="6858000"/>
          </a:xfrm>
          <a:prstGeom prst="rect">
            <a:avLst/>
          </a:prstGeom>
          <a:solidFill>
            <a:srgbClr val="1A5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42C4F2D-612F-26BB-7124-A4F05A6E5C89}"/>
              </a:ext>
            </a:extLst>
          </p:cNvPr>
          <p:cNvPicPr>
            <a:picLocks noChangeAspect="1"/>
          </p:cNvPicPr>
          <p:nvPr userDrawn="1"/>
        </p:nvPicPr>
        <p:blipFill rotWithShape="1">
          <a:blip r:embed="rId2"/>
          <a:srcRect l="10083" t="7807" r="22482" b="4442"/>
          <a:stretch/>
        </p:blipFill>
        <p:spPr>
          <a:xfrm>
            <a:off x="4278923" y="324031"/>
            <a:ext cx="2614247" cy="3669323"/>
          </a:xfrm>
          <a:prstGeom prst="rect">
            <a:avLst/>
          </a:prstGeom>
          <a:ln>
            <a:solidFill>
              <a:srgbClr val="1A53B0"/>
            </a:solidFill>
          </a:ln>
        </p:spPr>
      </p:pic>
      <p:sp>
        <p:nvSpPr>
          <p:cNvPr id="3" name="TextBox 2">
            <a:extLst>
              <a:ext uri="{FF2B5EF4-FFF2-40B4-BE49-F238E27FC236}">
                <a16:creationId xmlns:a16="http://schemas.microsoft.com/office/drawing/2014/main" id="{19C991E0-BD23-9BCE-859C-67C36E91C46A}"/>
              </a:ext>
            </a:extLst>
          </p:cNvPr>
          <p:cNvSpPr txBox="1"/>
          <p:nvPr userDrawn="1"/>
        </p:nvSpPr>
        <p:spPr>
          <a:xfrm>
            <a:off x="2368061" y="5419245"/>
            <a:ext cx="6096000" cy="369332"/>
          </a:xfrm>
          <a:prstGeom prst="rect">
            <a:avLst/>
          </a:prstGeom>
          <a:noFill/>
        </p:spPr>
        <p:txBody>
          <a:bodyPr wrap="square">
            <a:spAutoFit/>
          </a:bodyPr>
          <a:lstStyle/>
          <a:p>
            <a:r>
              <a:rPr lang="en-US" dirty="0">
                <a:solidFill>
                  <a:schemeClr val="bg1"/>
                </a:solidFill>
              </a:rPr>
              <a:t>ICGCS@amperinnovation.com</a:t>
            </a:r>
          </a:p>
        </p:txBody>
      </p:sp>
      <p:sp>
        <p:nvSpPr>
          <p:cNvPr id="4" name="TextBox 3">
            <a:extLst>
              <a:ext uri="{FF2B5EF4-FFF2-40B4-BE49-F238E27FC236}">
                <a16:creationId xmlns:a16="http://schemas.microsoft.com/office/drawing/2014/main" id="{E0E2C4ED-42DE-7958-8EB0-263BD3A354EF}"/>
              </a:ext>
            </a:extLst>
          </p:cNvPr>
          <p:cNvSpPr txBox="1"/>
          <p:nvPr userDrawn="1"/>
        </p:nvSpPr>
        <p:spPr>
          <a:xfrm>
            <a:off x="2368061" y="5730523"/>
            <a:ext cx="2930769" cy="646331"/>
          </a:xfrm>
          <a:prstGeom prst="rect">
            <a:avLst/>
          </a:prstGeom>
          <a:noFill/>
        </p:spPr>
        <p:txBody>
          <a:bodyPr wrap="square">
            <a:spAutoFit/>
          </a:bodyPr>
          <a:lstStyle/>
          <a:p>
            <a:r>
              <a:rPr lang="en-US" b="0" i="0" u="none" strike="noStrike" dirty="0">
                <a:solidFill>
                  <a:schemeClr val="bg1"/>
                </a:solidFill>
                <a:effectLst/>
                <a:latin typeface="IRANSans"/>
                <a:hlinkClick r:id="rId3">
                  <a:extLst>
                    <a:ext uri="{A12FA001-AC4F-418D-AE19-62706E023703}">
                      <ahyp:hlinkClr xmlns:ahyp="http://schemas.microsoft.com/office/drawing/2018/hyperlinkcolor" val="tx"/>
                    </a:ext>
                  </a:extLst>
                </a:hlinkClick>
              </a:rPr>
              <a:t>www.amperinnovation.com</a:t>
            </a:r>
            <a:br>
              <a:rPr lang="en-US" dirty="0">
                <a:solidFill>
                  <a:schemeClr val="bg1"/>
                </a:solidFill>
              </a:rPr>
            </a:br>
            <a:r>
              <a:rPr lang="en-US" b="0" i="0" u="none" strike="noStrike" dirty="0">
                <a:solidFill>
                  <a:schemeClr val="bg1"/>
                </a:solidFill>
                <a:effectLst/>
                <a:latin typeface="IRANSans"/>
                <a:hlinkClick r:id="rId4">
                  <a:extLst>
                    <a:ext uri="{A12FA001-AC4F-418D-AE19-62706E023703}">
                      <ahyp:hlinkClr xmlns:ahyp="http://schemas.microsoft.com/office/drawing/2018/hyperlinkcolor" val="tx"/>
                    </a:ext>
                  </a:extLst>
                </a:hlinkClick>
              </a:rPr>
              <a:t>www.icgcs.com</a:t>
            </a:r>
            <a:endParaRPr lang="en-US" dirty="0">
              <a:solidFill>
                <a:schemeClr val="bg1"/>
              </a:solidFill>
            </a:endParaRPr>
          </a:p>
        </p:txBody>
      </p:sp>
      <p:sp>
        <p:nvSpPr>
          <p:cNvPr id="5" name="TextBox 4">
            <a:extLst>
              <a:ext uri="{FF2B5EF4-FFF2-40B4-BE49-F238E27FC236}">
                <a16:creationId xmlns:a16="http://schemas.microsoft.com/office/drawing/2014/main" id="{098CB835-6B40-AC98-F297-1502118CD0B1}"/>
              </a:ext>
            </a:extLst>
          </p:cNvPr>
          <p:cNvSpPr txBox="1"/>
          <p:nvPr userDrawn="1"/>
        </p:nvSpPr>
        <p:spPr>
          <a:xfrm>
            <a:off x="2368061" y="6099855"/>
            <a:ext cx="6096000" cy="646331"/>
          </a:xfrm>
          <a:prstGeom prst="rect">
            <a:avLst/>
          </a:prstGeom>
          <a:noFill/>
        </p:spPr>
        <p:txBody>
          <a:bodyPr wrap="square">
            <a:spAutoFit/>
          </a:bodyPr>
          <a:lstStyle/>
          <a:p>
            <a:br>
              <a:rPr lang="en-US" dirty="0">
                <a:solidFill>
                  <a:schemeClr val="bg1"/>
                </a:solidFill>
              </a:rPr>
            </a:br>
            <a:r>
              <a:rPr lang="en-US" dirty="0">
                <a:solidFill>
                  <a:schemeClr val="bg1"/>
                </a:solidFill>
              </a:rPr>
              <a:t>021</a:t>
            </a:r>
            <a:r>
              <a:rPr lang="en-US" b="0" i="0" dirty="0">
                <a:solidFill>
                  <a:schemeClr val="bg1"/>
                </a:solidFill>
                <a:effectLst/>
                <a:latin typeface="IRANSans"/>
              </a:rPr>
              <a:t>66283665</a:t>
            </a:r>
            <a:endParaRPr lang="en-US" dirty="0">
              <a:solidFill>
                <a:schemeClr val="bg1"/>
              </a:solidFill>
            </a:endParaRPr>
          </a:p>
        </p:txBody>
      </p:sp>
      <p:pic>
        <p:nvPicPr>
          <p:cNvPr id="7" name="Picture 6">
            <a:extLst>
              <a:ext uri="{FF2B5EF4-FFF2-40B4-BE49-F238E27FC236}">
                <a16:creationId xmlns:a16="http://schemas.microsoft.com/office/drawing/2014/main" id="{48A2BA8C-3F3B-3803-0BB5-C974C62BE6B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7863" t="1631" r="47750" b="57300"/>
          <a:stretch/>
        </p:blipFill>
        <p:spPr>
          <a:xfrm>
            <a:off x="2068312" y="5788577"/>
            <a:ext cx="299749" cy="277341"/>
          </a:xfrm>
          <a:prstGeom prst="rect">
            <a:avLst/>
          </a:prstGeom>
        </p:spPr>
      </p:pic>
      <p:pic>
        <p:nvPicPr>
          <p:cNvPr id="8" name="Picture 7">
            <a:extLst>
              <a:ext uri="{FF2B5EF4-FFF2-40B4-BE49-F238E27FC236}">
                <a16:creationId xmlns:a16="http://schemas.microsoft.com/office/drawing/2014/main" id="{813968FF-60B7-D03C-B786-B6F589E60651}"/>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7863" t="1631" r="47750" b="57300"/>
          <a:stretch/>
        </p:blipFill>
        <p:spPr>
          <a:xfrm>
            <a:off x="2068312" y="6099855"/>
            <a:ext cx="299749" cy="277341"/>
          </a:xfrm>
          <a:prstGeom prst="rect">
            <a:avLst/>
          </a:prstGeom>
        </p:spPr>
      </p:pic>
      <p:pic>
        <p:nvPicPr>
          <p:cNvPr id="9" name="Picture 8">
            <a:extLst>
              <a:ext uri="{FF2B5EF4-FFF2-40B4-BE49-F238E27FC236}">
                <a16:creationId xmlns:a16="http://schemas.microsoft.com/office/drawing/2014/main" id="{E36DFC7A-610A-A72F-9E09-9AFF0024AAD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18253" t="47075" r="37229" b="9449"/>
          <a:stretch/>
        </p:blipFill>
        <p:spPr>
          <a:xfrm>
            <a:off x="2084067" y="6410791"/>
            <a:ext cx="299748" cy="292726"/>
          </a:xfrm>
          <a:prstGeom prst="rect">
            <a:avLst/>
          </a:prstGeom>
        </p:spPr>
      </p:pic>
      <p:pic>
        <p:nvPicPr>
          <p:cNvPr id="10" name="Picture 9">
            <a:extLst>
              <a:ext uri="{FF2B5EF4-FFF2-40B4-BE49-F238E27FC236}">
                <a16:creationId xmlns:a16="http://schemas.microsoft.com/office/drawing/2014/main" id="{983AAB93-70A7-D886-2E35-D43333D1D393}"/>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62120" r="1342" b="60249"/>
          <a:stretch/>
        </p:blipFill>
        <p:spPr>
          <a:xfrm>
            <a:off x="2082250" y="5419245"/>
            <a:ext cx="285811" cy="310936"/>
          </a:xfrm>
          <a:prstGeom prst="rect">
            <a:avLst/>
          </a:prstGeom>
        </p:spPr>
      </p:pic>
      <p:sp>
        <p:nvSpPr>
          <p:cNvPr id="13" name="TextBox 12">
            <a:extLst>
              <a:ext uri="{FF2B5EF4-FFF2-40B4-BE49-F238E27FC236}">
                <a16:creationId xmlns:a16="http://schemas.microsoft.com/office/drawing/2014/main" id="{D82A2A1A-5D8D-5B2E-1B76-F20EB23C8E5E}"/>
              </a:ext>
            </a:extLst>
          </p:cNvPr>
          <p:cNvSpPr txBox="1"/>
          <p:nvPr userDrawn="1"/>
        </p:nvSpPr>
        <p:spPr>
          <a:xfrm>
            <a:off x="6893170" y="2644169"/>
            <a:ext cx="5029199" cy="1569660"/>
          </a:xfrm>
          <a:prstGeom prst="rect">
            <a:avLst/>
          </a:prstGeom>
          <a:noFill/>
        </p:spPr>
        <p:txBody>
          <a:bodyPr wrap="square" rtlCol="0">
            <a:spAutoFit/>
          </a:bodyPr>
          <a:lstStyle/>
          <a:p>
            <a:pPr algn="ctr" rtl="1"/>
            <a:r>
              <a:rPr lang="fa-IR" sz="4800" b="1" dirty="0">
                <a:cs typeface="B Nazanin" panose="00000400000000000000" pitchFamily="2" charset="-78"/>
              </a:rPr>
              <a:t>از توجه شما سپاس‌گذاریم.</a:t>
            </a:r>
            <a:endParaRPr lang="en-US" sz="4800" b="1" dirty="0">
              <a:cs typeface="B Nazanin" panose="00000400000000000000" pitchFamily="2" charset="-78"/>
            </a:endParaRPr>
          </a:p>
        </p:txBody>
      </p:sp>
      <p:sp>
        <p:nvSpPr>
          <p:cNvPr id="14" name="TextBox 13">
            <a:extLst>
              <a:ext uri="{FF2B5EF4-FFF2-40B4-BE49-F238E27FC236}">
                <a16:creationId xmlns:a16="http://schemas.microsoft.com/office/drawing/2014/main" id="{179F8AA2-E68D-7FC8-9721-C2835B58114D}"/>
              </a:ext>
            </a:extLst>
          </p:cNvPr>
          <p:cNvSpPr txBox="1"/>
          <p:nvPr userDrawn="1"/>
        </p:nvSpPr>
        <p:spPr>
          <a:xfrm>
            <a:off x="4005942" y="4837971"/>
            <a:ext cx="10330543" cy="523220"/>
          </a:xfrm>
          <a:prstGeom prst="rect">
            <a:avLst/>
          </a:prstGeom>
          <a:noFill/>
        </p:spPr>
        <p:txBody>
          <a:bodyPr wrap="square" rtlCol="0">
            <a:spAutoFit/>
          </a:bodyPr>
          <a:lstStyle/>
          <a:p>
            <a:pPr algn="ctr" rtl="1"/>
            <a:r>
              <a:rPr lang="fa-IR" sz="2800" b="1" dirty="0">
                <a:solidFill>
                  <a:srgbClr val="0126B4"/>
                </a:solidFill>
                <a:cs typeface="B Nazanin" panose="00000400000000000000" pitchFamily="2" charset="-78"/>
              </a:rPr>
              <a:t>کمیته تجاری‌سازی کنگره کنسرژنومیکس </a:t>
            </a:r>
            <a:endParaRPr lang="en-US" sz="2800" dirty="0">
              <a:solidFill>
                <a:srgbClr val="0126B4"/>
              </a:solidFill>
            </a:endParaRPr>
          </a:p>
        </p:txBody>
      </p:sp>
    </p:spTree>
    <p:extLst>
      <p:ext uri="{BB962C8B-B14F-4D97-AF65-F5344CB8AC3E}">
        <p14:creationId xmlns:p14="http://schemas.microsoft.com/office/powerpoint/2010/main" val="179249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3_Custom Layout">
    <p:spTree>
      <p:nvGrpSpPr>
        <p:cNvPr id="1" name=""/>
        <p:cNvGrpSpPr/>
        <p:nvPr/>
      </p:nvGrpSpPr>
      <p:grpSpPr>
        <a:xfrm>
          <a:off x="0" y="0"/>
          <a:ext cx="0" cy="0"/>
          <a:chOff x="0" y="0"/>
          <a:chExt cx="0" cy="0"/>
        </a:xfrm>
      </p:grpSpPr>
      <p:sp>
        <p:nvSpPr>
          <p:cNvPr id="6" name="Rectangle 5"/>
          <p:cNvSpPr/>
          <p:nvPr userDrawn="1"/>
        </p:nvSpPr>
        <p:spPr>
          <a:xfrm>
            <a:off x="0" y="2229755"/>
            <a:ext cx="12192000" cy="3881677"/>
          </a:xfrm>
          <a:prstGeom prst="rect">
            <a:avLst/>
          </a:prstGeom>
          <a:solidFill>
            <a:srgbClr val="1A53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6"/>
          </p:nvPr>
        </p:nvSpPr>
        <p:spPr>
          <a:xfrm>
            <a:off x="2390775" y="923925"/>
            <a:ext cx="3067050" cy="1957876"/>
          </a:xfrm>
          <a:custGeom>
            <a:avLst/>
            <a:gdLst>
              <a:gd name="connsiteX0" fmla="*/ 0 w 3067050"/>
              <a:gd name="connsiteY0" fmla="*/ 0 h 1957876"/>
              <a:gd name="connsiteX1" fmla="*/ 3067050 w 3067050"/>
              <a:gd name="connsiteY1" fmla="*/ 0 h 1957876"/>
              <a:gd name="connsiteX2" fmla="*/ 3067050 w 3067050"/>
              <a:gd name="connsiteY2" fmla="*/ 1957876 h 1957876"/>
              <a:gd name="connsiteX3" fmla="*/ 0 w 3067050"/>
              <a:gd name="connsiteY3" fmla="*/ 1957876 h 1957876"/>
            </a:gdLst>
            <a:ahLst/>
            <a:cxnLst>
              <a:cxn ang="0">
                <a:pos x="connsiteX0" y="connsiteY0"/>
              </a:cxn>
              <a:cxn ang="0">
                <a:pos x="connsiteX1" y="connsiteY1"/>
              </a:cxn>
              <a:cxn ang="0">
                <a:pos x="connsiteX2" y="connsiteY2"/>
              </a:cxn>
              <a:cxn ang="0">
                <a:pos x="connsiteX3" y="connsiteY3"/>
              </a:cxn>
            </a:cxnLst>
            <a:rect l="l" t="t" r="r" b="b"/>
            <a:pathLst>
              <a:path w="3067050" h="1957876">
                <a:moveTo>
                  <a:pt x="0" y="0"/>
                </a:moveTo>
                <a:lnTo>
                  <a:pt x="3067050" y="0"/>
                </a:lnTo>
                <a:lnTo>
                  <a:pt x="3067050" y="1957876"/>
                </a:lnTo>
                <a:lnTo>
                  <a:pt x="0" y="19578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1" name="Picture Placeholder 10"/>
          <p:cNvSpPr>
            <a:spLocks noGrp="1"/>
          </p:cNvSpPr>
          <p:nvPr>
            <p:ph type="pic" sz="quarter" idx="17"/>
          </p:nvPr>
        </p:nvSpPr>
        <p:spPr>
          <a:xfrm>
            <a:off x="6743641" y="923925"/>
            <a:ext cx="3067050" cy="1957876"/>
          </a:xfrm>
          <a:custGeom>
            <a:avLst/>
            <a:gdLst>
              <a:gd name="connsiteX0" fmla="*/ 0 w 3067050"/>
              <a:gd name="connsiteY0" fmla="*/ 0 h 1957876"/>
              <a:gd name="connsiteX1" fmla="*/ 3067050 w 3067050"/>
              <a:gd name="connsiteY1" fmla="*/ 0 h 1957876"/>
              <a:gd name="connsiteX2" fmla="*/ 3067050 w 3067050"/>
              <a:gd name="connsiteY2" fmla="*/ 1957876 h 1957876"/>
              <a:gd name="connsiteX3" fmla="*/ 0 w 3067050"/>
              <a:gd name="connsiteY3" fmla="*/ 1957876 h 1957876"/>
            </a:gdLst>
            <a:ahLst/>
            <a:cxnLst>
              <a:cxn ang="0">
                <a:pos x="connsiteX0" y="connsiteY0"/>
              </a:cxn>
              <a:cxn ang="0">
                <a:pos x="connsiteX1" y="connsiteY1"/>
              </a:cxn>
              <a:cxn ang="0">
                <a:pos x="connsiteX2" y="connsiteY2"/>
              </a:cxn>
              <a:cxn ang="0">
                <a:pos x="connsiteX3" y="connsiteY3"/>
              </a:cxn>
            </a:cxnLst>
            <a:rect l="l" t="t" r="r" b="b"/>
            <a:pathLst>
              <a:path w="3067050" h="1957876">
                <a:moveTo>
                  <a:pt x="0" y="0"/>
                </a:moveTo>
                <a:lnTo>
                  <a:pt x="3067050" y="0"/>
                </a:lnTo>
                <a:lnTo>
                  <a:pt x="3067050" y="1957876"/>
                </a:lnTo>
                <a:lnTo>
                  <a:pt x="0" y="19578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8AD87606-D049-CADD-08CE-81C871E90696}"/>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5DA66C60-F7DE-4C23-4144-5C37DB04677C}"/>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379467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5136F97-64F3-19D2-4124-87238C40B0E5}"/>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63F77CBE-D8EE-E8F5-3FA0-46A8F607344C}"/>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415757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pattFill prst="divot">
            <a:fgClr>
              <a:schemeClr val="accent1"/>
            </a:fgClr>
            <a:bgClr>
              <a:schemeClr val="bg1"/>
            </a:bgClr>
          </a:pattFill>
        </p:spPr>
        <p:txBody>
          <a:bodyPr anchor="ctr">
            <a:normAutofit/>
          </a:bodyPr>
          <a:lstStyle>
            <a:lvl1pPr marL="0" indent="0" algn="ctr">
              <a:buNone/>
              <a:defRPr sz="1200"/>
            </a:lvl1pPr>
          </a:lstStyle>
          <a:p>
            <a:endParaRPr lang="en-US"/>
          </a:p>
        </p:txBody>
      </p:sp>
      <p:pic>
        <p:nvPicPr>
          <p:cNvPr id="2" name="Picture 1">
            <a:extLst>
              <a:ext uri="{FF2B5EF4-FFF2-40B4-BE49-F238E27FC236}">
                <a16:creationId xmlns:a16="http://schemas.microsoft.com/office/drawing/2014/main" id="{3178133A-D685-F66A-82A0-7D6905742666}"/>
              </a:ext>
            </a:extLst>
          </p:cNvPr>
          <p:cNvPicPr>
            <a:picLocks noChangeAspect="1"/>
          </p:cNvPicPr>
          <p:nvPr userDrawn="1"/>
        </p:nvPicPr>
        <p:blipFill>
          <a:blip r:embed="rId2"/>
          <a:stretch>
            <a:fillRect/>
          </a:stretch>
        </p:blipFill>
        <p:spPr>
          <a:xfrm>
            <a:off x="188199" y="147098"/>
            <a:ext cx="2337288" cy="779096"/>
          </a:xfrm>
          <a:prstGeom prst="rect">
            <a:avLst/>
          </a:prstGeom>
        </p:spPr>
      </p:pic>
      <p:sp>
        <p:nvSpPr>
          <p:cNvPr id="3" name="TextBox 2">
            <a:extLst>
              <a:ext uri="{FF2B5EF4-FFF2-40B4-BE49-F238E27FC236}">
                <a16:creationId xmlns:a16="http://schemas.microsoft.com/office/drawing/2014/main" id="{B427F2F1-7C46-DCF5-942E-A717AA19B3EA}"/>
              </a:ext>
            </a:extLst>
          </p:cNvPr>
          <p:cNvSpPr txBox="1"/>
          <p:nvPr userDrawn="1"/>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277380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204186-99EA-B630-FB32-A7FEC6CB7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0E3ED3-F069-E7D6-4C0E-84C7E3509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FBCB3-0988-6E62-07F8-BC1553C5E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8D7BB-89CE-458A-B354-B6BD8D39DE83}" type="datetimeFigureOut">
              <a:rPr lang="en-US" smtClean="0"/>
              <a:t>6/2/2024</a:t>
            </a:fld>
            <a:endParaRPr lang="en-US"/>
          </a:p>
        </p:txBody>
      </p:sp>
      <p:sp>
        <p:nvSpPr>
          <p:cNvPr id="5" name="Footer Placeholder 4">
            <a:extLst>
              <a:ext uri="{FF2B5EF4-FFF2-40B4-BE49-F238E27FC236}">
                <a16:creationId xmlns:a16="http://schemas.microsoft.com/office/drawing/2014/main" id="{32744D96-E2A9-7043-1C88-FDF0F2566B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7AD332-937E-E2CC-BCE1-ECAF70575C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7DDF2-CC7D-4093-974A-D16D35CE8A2B}" type="slidenum">
              <a:rPr lang="en-US" smtClean="0"/>
              <a:t>‹#›</a:t>
            </a:fld>
            <a:endParaRPr lang="en-US"/>
          </a:p>
        </p:txBody>
      </p:sp>
    </p:spTree>
    <p:extLst>
      <p:ext uri="{BB962C8B-B14F-4D97-AF65-F5344CB8AC3E}">
        <p14:creationId xmlns:p14="http://schemas.microsoft.com/office/powerpoint/2010/main" val="100720888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721" r:id="rId6"/>
    <p:sldLayoutId id="2147483722" r:id="rId7"/>
    <p:sldLayoutId id="2147483662" r:id="rId8"/>
    <p:sldLayoutId id="2147483663" r:id="rId9"/>
    <p:sldLayoutId id="2147483666" r:id="rId10"/>
    <p:sldLayoutId id="2147483667" r:id="rId11"/>
    <p:sldLayoutId id="2147483691" r:id="rId12"/>
    <p:sldLayoutId id="214748369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FBF03FC-12D4-2B9D-6008-44CF260B9B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4260" y="282777"/>
            <a:ext cx="1658695" cy="1636374"/>
          </a:xfrm>
          <a:prstGeom prst="rect">
            <a:avLst/>
          </a:prstGeom>
        </p:spPr>
      </p:pic>
      <p:pic>
        <p:nvPicPr>
          <p:cNvPr id="11" name="Picture 10">
            <a:extLst>
              <a:ext uri="{FF2B5EF4-FFF2-40B4-BE49-F238E27FC236}">
                <a16:creationId xmlns:a16="http://schemas.microsoft.com/office/drawing/2014/main" id="{2D1CEDCE-89F5-F1C8-E7DC-7D1A8B5B20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908" y="282777"/>
            <a:ext cx="3532540" cy="1768761"/>
          </a:xfrm>
          <a:prstGeom prst="rect">
            <a:avLst/>
          </a:prstGeom>
        </p:spPr>
      </p:pic>
      <p:sp>
        <p:nvSpPr>
          <p:cNvPr id="12" name="TextBox 11">
            <a:extLst>
              <a:ext uri="{FF2B5EF4-FFF2-40B4-BE49-F238E27FC236}">
                <a16:creationId xmlns:a16="http://schemas.microsoft.com/office/drawing/2014/main" id="{C86A2B5E-73B5-D1E8-40FF-5E30AED5764C}"/>
              </a:ext>
            </a:extLst>
          </p:cNvPr>
          <p:cNvSpPr txBox="1"/>
          <p:nvPr/>
        </p:nvSpPr>
        <p:spPr>
          <a:xfrm>
            <a:off x="42978" y="4333209"/>
            <a:ext cx="12192000" cy="523220"/>
          </a:xfrm>
          <a:prstGeom prst="rect">
            <a:avLst/>
          </a:prstGeom>
          <a:noFill/>
        </p:spPr>
        <p:txBody>
          <a:bodyPr wrap="square">
            <a:spAutoFit/>
          </a:bodyPr>
          <a:lstStyle/>
          <a:p>
            <a:pPr algn="ctr"/>
            <a:r>
              <a:rPr lang="fa-IR" sz="2800" b="1" dirty="0">
                <a:solidFill>
                  <a:schemeClr val="bg1"/>
                </a:solidFill>
                <a:cs typeface="B Nazanin" panose="00000400000000000000" pitchFamily="2" charset="-78"/>
              </a:rPr>
              <a:t>ارائه طرح "جشنواره ایده تا استارتاپ "</a:t>
            </a:r>
            <a:endParaRPr lang="en-US" sz="2800" b="1" dirty="0">
              <a:solidFill>
                <a:schemeClr val="bg1"/>
              </a:solidFill>
              <a:cs typeface="B Nazanin" panose="00000400000000000000" pitchFamily="2" charset="-78"/>
            </a:endParaRPr>
          </a:p>
        </p:txBody>
      </p:sp>
      <p:sp>
        <p:nvSpPr>
          <p:cNvPr id="2" name="TextBox 1">
            <a:extLst>
              <a:ext uri="{FF2B5EF4-FFF2-40B4-BE49-F238E27FC236}">
                <a16:creationId xmlns:a16="http://schemas.microsoft.com/office/drawing/2014/main" id="{A0739CA0-30A8-B6E9-4B97-A8C5FBC97962}"/>
              </a:ext>
            </a:extLst>
          </p:cNvPr>
          <p:cNvSpPr txBox="1"/>
          <p:nvPr/>
        </p:nvSpPr>
        <p:spPr>
          <a:xfrm>
            <a:off x="1251857" y="2846125"/>
            <a:ext cx="10330543" cy="923330"/>
          </a:xfrm>
          <a:prstGeom prst="rect">
            <a:avLst/>
          </a:prstGeom>
          <a:noFill/>
        </p:spPr>
        <p:txBody>
          <a:bodyPr wrap="square" rtlCol="0">
            <a:spAutoFit/>
          </a:bodyPr>
          <a:lstStyle/>
          <a:p>
            <a:pPr algn="ctr" rtl="1"/>
            <a:r>
              <a:rPr lang="fa-IR" sz="5400" b="1" dirty="0">
                <a:solidFill>
                  <a:schemeClr val="bg1"/>
                </a:solidFill>
                <a:cs typeface="B Nazanin" panose="00000400000000000000" pitchFamily="2" charset="-78"/>
              </a:rPr>
              <a:t>کنگره کنسرژنومیکس - کمیته تجاری‌سازی</a:t>
            </a:r>
            <a:endParaRPr lang="en-US" sz="5400" dirty="0"/>
          </a:p>
        </p:txBody>
      </p:sp>
    </p:spTree>
    <p:extLst>
      <p:ext uri="{BB962C8B-B14F-4D97-AF65-F5344CB8AC3E}">
        <p14:creationId xmlns:p14="http://schemas.microsoft.com/office/powerpoint/2010/main" val="185441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7FE927-5AD5-DAFE-BF68-603843F20FFA}"/>
              </a:ext>
            </a:extLst>
          </p:cNvPr>
          <p:cNvSpPr txBox="1"/>
          <p:nvPr/>
        </p:nvSpPr>
        <p:spPr>
          <a:xfrm>
            <a:off x="304798" y="1960492"/>
            <a:ext cx="11394832" cy="3347070"/>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dirty="0">
                <a:cs typeface="B Nazanin" panose="00000400000000000000" pitchFamily="2" charset="-78"/>
              </a:rPr>
              <a:t>ریسک اقتصادی مانند تغییر نرخ ارز، تغییر قیمت های مواد اولیه و حامل های انرژی و....</a:t>
            </a:r>
          </a:p>
          <a:p>
            <a:pPr marL="285750" indent="-285750" algn="r" rtl="1">
              <a:lnSpc>
                <a:spcPct val="200000"/>
              </a:lnSpc>
              <a:buFont typeface="Arial" panose="020B0604020202020204" pitchFamily="34" charset="0"/>
              <a:buChar char="•"/>
            </a:pPr>
            <a:r>
              <a:rPr lang="fa-IR" dirty="0">
                <a:cs typeface="B Nazanin" panose="00000400000000000000" pitchFamily="2" charset="-78"/>
              </a:rPr>
              <a:t>ریسک های قانونی مانند وضع قوانین جدید، تغییر سطح استاندارد، تغییر قوانین کسب و کارو...</a:t>
            </a:r>
          </a:p>
          <a:p>
            <a:pPr marL="285750" indent="-285750" algn="r" rtl="1">
              <a:lnSpc>
                <a:spcPct val="200000"/>
              </a:lnSpc>
              <a:buFont typeface="Arial" panose="020B0604020202020204" pitchFamily="34" charset="0"/>
              <a:buChar char="•"/>
            </a:pPr>
            <a:r>
              <a:rPr lang="fa-IR" dirty="0">
                <a:cs typeface="B Nazanin" panose="00000400000000000000" pitchFamily="2" charset="-78"/>
              </a:rPr>
              <a:t>ریسک های کسب و کار مانند تغییر فضای کسب و کار، تغییر فناوری، تغییر سلیقه بازار و....</a:t>
            </a:r>
          </a:p>
          <a:p>
            <a:pPr marL="285750" indent="-285750" algn="r" rtl="1">
              <a:lnSpc>
                <a:spcPct val="200000"/>
              </a:lnSpc>
              <a:buFont typeface="Arial" panose="020B0604020202020204" pitchFamily="34" charset="0"/>
              <a:buChar char="•"/>
            </a:pPr>
            <a:r>
              <a:rPr lang="fa-IR" dirty="0">
                <a:cs typeface="B Nazanin" panose="00000400000000000000" pitchFamily="2" charset="-78"/>
              </a:rPr>
              <a:t>محدودیت‌ها، چالش‌ها، موانع، و گلوگاه‌های احتمالی پیش بینی شده را اینجا بنویسید. </a:t>
            </a:r>
            <a:r>
              <a:rPr lang="fa-IR" sz="1600" dirty="0">
                <a:cs typeface="B Nazanin" panose="00000400000000000000" pitchFamily="2" charset="-78"/>
              </a:rPr>
              <a:t>برای مثال اگر دستیابی به یک ماده اولیه یا مصرفی، یا یک تجهیز آزمایشگاهی مورد نیاز برای اجرای طرح به سختی میسر است، حتماً اشاره کنید.آیا راه حلی برای برخورد و یا رفع آنها پیشنهاد می کنید؟ </a:t>
            </a:r>
          </a:p>
          <a:p>
            <a:pPr marL="285750" indent="-285750" algn="r" rtl="1">
              <a:lnSpc>
                <a:spcPct val="200000"/>
              </a:lnSpc>
              <a:buFont typeface="Arial" panose="020B0604020202020204" pitchFamily="34" charset="0"/>
              <a:buChar char="•"/>
            </a:pPr>
            <a:endParaRPr lang="fa-IR" dirty="0">
              <a:cs typeface="B Nazanin" panose="00000400000000000000" pitchFamily="2" charset="-78"/>
            </a:endParaRPr>
          </a:p>
        </p:txBody>
      </p:sp>
      <p:sp>
        <p:nvSpPr>
          <p:cNvPr id="2" name="Flowchart: Document 1">
            <a:extLst>
              <a:ext uri="{FF2B5EF4-FFF2-40B4-BE49-F238E27FC236}">
                <a16:creationId xmlns:a16="http://schemas.microsoft.com/office/drawing/2014/main" id="{F9845E79-3B72-4B07-9032-D12FF781BD35}"/>
              </a:ext>
            </a:extLst>
          </p:cNvPr>
          <p:cNvSpPr/>
          <p:nvPr/>
        </p:nvSpPr>
        <p:spPr>
          <a:xfrm flipH="1">
            <a:off x="3567288" y="0"/>
            <a:ext cx="8624708" cy="1185333"/>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2800" b="1" dirty="0">
                <a:cs typeface="B Nazanin" panose="00000400000000000000" pitchFamily="2" charset="-78"/>
              </a:rPr>
              <a:t>ریسک‌های اصلی/ محدودیت‌ها/ مشکلات موجود و احتمالی طرح و راه‌های مقابله با آنها</a:t>
            </a:r>
          </a:p>
        </p:txBody>
      </p:sp>
    </p:spTree>
    <p:extLst>
      <p:ext uri="{BB962C8B-B14F-4D97-AF65-F5344CB8AC3E}">
        <p14:creationId xmlns:p14="http://schemas.microsoft.com/office/powerpoint/2010/main" val="313543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8CD76-BB7C-B353-3440-2BAE7153DD1C}"/>
              </a:ext>
            </a:extLst>
          </p:cNvPr>
          <p:cNvSpPr txBox="1"/>
          <p:nvPr/>
        </p:nvSpPr>
        <p:spPr>
          <a:xfrm>
            <a:off x="5216769" y="1491570"/>
            <a:ext cx="6096000" cy="1685077"/>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dirty="0">
                <a:cs typeface="B Nazanin" panose="00000400000000000000" pitchFamily="2" charset="-78"/>
              </a:rPr>
              <a:t>اصلی ترین مشتریان چه کسانی هستند؟</a:t>
            </a:r>
          </a:p>
          <a:p>
            <a:pPr marL="285750" indent="-285750" algn="r" rtl="1">
              <a:lnSpc>
                <a:spcPct val="200000"/>
              </a:lnSpc>
              <a:buFont typeface="Arial" panose="020B0604020202020204" pitchFamily="34" charset="0"/>
              <a:buChar char="•"/>
            </a:pPr>
            <a:r>
              <a:rPr lang="fa-IR" dirty="0">
                <a:cs typeface="B Nazanin" panose="00000400000000000000" pitchFamily="2" charset="-78"/>
              </a:rPr>
              <a:t>جریان های درآمدی‌ چیست؟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مدل های درآمدی آتی خود را توضیح دهید.</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297E4CD5-C866-CDED-6592-6ADF91A05AFE}"/>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مدل کسب وکار</a:t>
            </a:r>
          </a:p>
        </p:txBody>
      </p:sp>
    </p:spTree>
    <p:extLst>
      <p:ext uri="{BB962C8B-B14F-4D97-AF65-F5344CB8AC3E}">
        <p14:creationId xmlns:p14="http://schemas.microsoft.com/office/powerpoint/2010/main" val="3841838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8CD76-BB7C-B353-3440-2BAE7153DD1C}"/>
              </a:ext>
            </a:extLst>
          </p:cNvPr>
          <p:cNvSpPr txBox="1"/>
          <p:nvPr/>
        </p:nvSpPr>
        <p:spPr>
          <a:xfrm>
            <a:off x="152400" y="1210216"/>
            <a:ext cx="11699631" cy="2239074"/>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dirty="0">
                <a:cs typeface="B Nazanin" panose="00000400000000000000" pitchFamily="2" charset="-78"/>
              </a:rPr>
              <a:t>پیش بینی می‌کنید مهمترین یافته‌های این طرح چه خواهد بود؟ این مطالعه به چه سوال مهمی یک پاسخ نوآورانه خواهد داد یا چه نیازی از نظام سلامت را برطرف می‌کند؟  </a:t>
            </a:r>
          </a:p>
          <a:p>
            <a:pPr marL="285750" indent="-285750" algn="r" rtl="1">
              <a:lnSpc>
                <a:spcPct val="200000"/>
              </a:lnSpc>
              <a:buFont typeface="Arial" panose="020B0604020202020204" pitchFamily="34" charset="0"/>
              <a:buChar char="•"/>
            </a:pPr>
            <a:r>
              <a:rPr lang="fa-IR" dirty="0">
                <a:cs typeface="B Nazanin" panose="00000400000000000000" pitchFamily="2" charset="-78"/>
              </a:rPr>
              <a:t>دستاورد نهایی طرح برای اعلام پایان طرح</a:t>
            </a:r>
            <a:r>
              <a:rPr lang="fa-IR" sz="1600" dirty="0">
                <a:cs typeface="B Nazanin" panose="00000400000000000000" pitchFamily="2" charset="-78"/>
              </a:rPr>
              <a:t>(نمونه محصول/ گواهی ثبت اختراع/ تست و ارزیابی تکمیلی محصول/ استانداردسازی محصول/ راه اندازی خط تولید نیمه صنعتی)</a:t>
            </a:r>
            <a:r>
              <a:rPr lang="fa-IR" dirty="0">
                <a:cs typeface="B Nazanin" panose="00000400000000000000" pitchFamily="2" charset="-78"/>
              </a:rPr>
              <a:t>:</a:t>
            </a:r>
          </a:p>
          <a:p>
            <a:pPr marL="285750" indent="-285750" algn="r" rtl="1">
              <a:lnSpc>
                <a:spcPct val="200000"/>
              </a:lnSpc>
              <a:buFont typeface="Arial" panose="020B0604020202020204" pitchFamily="34" charset="0"/>
              <a:buChar char="•"/>
            </a:pPr>
            <a:r>
              <a:rPr lang="fa-IR" dirty="0">
                <a:cs typeface="B Nazanin" panose="00000400000000000000" pitchFamily="2" charset="-78"/>
              </a:rPr>
              <a:t>ویژگیهای محصول/ خدمات نهایی</a:t>
            </a:r>
            <a:r>
              <a:rPr lang="fa-IR" sz="1600" dirty="0">
                <a:cs typeface="B Nazanin" panose="00000400000000000000" pitchFamily="2" charset="-78"/>
              </a:rPr>
              <a:t>(سطح فناوری-قیمت- کیفیت- دسترس پذیری و...)</a:t>
            </a:r>
            <a:r>
              <a:rPr lang="fa-IR" dirty="0">
                <a:cs typeface="B Nazanin" panose="00000400000000000000" pitchFamily="2" charset="-78"/>
              </a:rPr>
              <a:t>:</a:t>
            </a:r>
          </a:p>
        </p:txBody>
      </p:sp>
      <p:sp>
        <p:nvSpPr>
          <p:cNvPr id="2" name="Flowchart: Document 1">
            <a:extLst>
              <a:ext uri="{FF2B5EF4-FFF2-40B4-BE49-F238E27FC236}">
                <a16:creationId xmlns:a16="http://schemas.microsoft.com/office/drawing/2014/main" id="{297E4CD5-C866-CDED-6592-6ADF91A05AFE}"/>
              </a:ext>
            </a:extLst>
          </p:cNvPr>
          <p:cNvSpPr/>
          <p:nvPr/>
        </p:nvSpPr>
        <p:spPr>
          <a:xfrm flipH="1">
            <a:off x="6775938" y="0"/>
            <a:ext cx="5416061"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خروجی(های) مورد انتظار طرح</a:t>
            </a:r>
          </a:p>
        </p:txBody>
      </p:sp>
      <p:graphicFrame>
        <p:nvGraphicFramePr>
          <p:cNvPr id="4" name="Table 3">
            <a:extLst>
              <a:ext uri="{FF2B5EF4-FFF2-40B4-BE49-F238E27FC236}">
                <a16:creationId xmlns:a16="http://schemas.microsoft.com/office/drawing/2014/main" id="{564E1AB5-3E61-6009-E82E-8DD53295171A}"/>
              </a:ext>
            </a:extLst>
          </p:cNvPr>
          <p:cNvGraphicFramePr>
            <a:graphicFrameLocks noGrp="1"/>
          </p:cNvGraphicFramePr>
          <p:nvPr>
            <p:extLst>
              <p:ext uri="{D42A27DB-BD31-4B8C-83A1-F6EECF244321}">
                <p14:modId xmlns:p14="http://schemas.microsoft.com/office/powerpoint/2010/main" val="1971317122"/>
              </p:ext>
            </p:extLst>
          </p:nvPr>
        </p:nvGraphicFramePr>
        <p:xfrm>
          <a:off x="1090246" y="3737671"/>
          <a:ext cx="10009164" cy="2416942"/>
        </p:xfrm>
        <a:graphic>
          <a:graphicData uri="http://schemas.openxmlformats.org/drawingml/2006/table">
            <a:tbl>
              <a:tblPr rtl="1" firstRow="1" firstCol="1" bandRow="1"/>
              <a:tblGrid>
                <a:gridCol w="946457">
                  <a:extLst>
                    <a:ext uri="{9D8B030D-6E8A-4147-A177-3AD203B41FA5}">
                      <a16:colId xmlns:a16="http://schemas.microsoft.com/office/drawing/2014/main" val="666259362"/>
                    </a:ext>
                  </a:extLst>
                </a:gridCol>
                <a:gridCol w="9062707">
                  <a:extLst>
                    <a:ext uri="{9D8B030D-6E8A-4147-A177-3AD203B41FA5}">
                      <a16:colId xmlns:a16="http://schemas.microsoft.com/office/drawing/2014/main" val="3905416255"/>
                    </a:ext>
                  </a:extLst>
                </a:gridCol>
              </a:tblGrid>
              <a:tr h="397835">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ردیف</a:t>
                      </a:r>
                      <a:endParaRPr lang="en-US" sz="140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fa-IR" sz="14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خروجی یا خروجی‌های مورد انتظار</a:t>
                      </a:r>
                      <a:endParaRPr lang="en-US" sz="14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extLst>
                  <a:ext uri="{0D108BD9-81ED-4DB2-BD59-A6C34878D82A}">
                    <a16:rowId xmlns:a16="http://schemas.microsoft.com/office/drawing/2014/main" val="2919097597"/>
                  </a:ext>
                </a:extLst>
              </a:tr>
              <a:tr h="41280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6035174"/>
                  </a:ext>
                </a:extLst>
              </a:tr>
              <a:tr h="397835">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1827819"/>
                  </a:ext>
                </a:extLst>
              </a:tr>
              <a:tr h="397835">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787042"/>
                  </a:ext>
                </a:extLst>
              </a:tr>
              <a:tr h="41280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6423792"/>
                  </a:ext>
                </a:extLst>
              </a:tr>
              <a:tr h="397835">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300" dirty="0">
                          <a:effectLst/>
                          <a:latin typeface="Calibri" panose="020F0502020204030204" pitchFamily="34" charset="0"/>
                          <a:ea typeface="Times New Roman" panose="02020603050405020304" pitchFamily="18" charset="0"/>
                          <a:cs typeface="B Mitra" panose="00000400000000000000" pitchFamily="2" charset="-78"/>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681602"/>
                  </a:ext>
                </a:extLst>
              </a:tr>
            </a:tbl>
          </a:graphicData>
        </a:graphic>
      </p:graphicFrame>
    </p:spTree>
    <p:extLst>
      <p:ext uri="{BB962C8B-B14F-4D97-AF65-F5344CB8AC3E}">
        <p14:creationId xmlns:p14="http://schemas.microsoft.com/office/powerpoint/2010/main" val="1998106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34E17D-1609-C933-663B-FCEBEC30A755}"/>
              </a:ext>
            </a:extLst>
          </p:cNvPr>
          <p:cNvSpPr txBox="1"/>
          <p:nvPr/>
        </p:nvSpPr>
        <p:spPr>
          <a:xfrm>
            <a:off x="0" y="1248794"/>
            <a:ext cx="11734800" cy="1754326"/>
          </a:xfrm>
          <a:prstGeom prst="rect">
            <a:avLst/>
          </a:prstGeom>
          <a:noFill/>
        </p:spPr>
        <p:txBody>
          <a:bodyPr wrap="square">
            <a:spAutoFit/>
          </a:bodyPr>
          <a:lstStyle/>
          <a:p>
            <a:pPr marL="285750" indent="-285750" algn="r" rtl="1">
              <a:buFont typeface="Arial" panose="020B0604020202020204" pitchFamily="34" charset="0"/>
              <a:buChar char="•"/>
            </a:pPr>
            <a:endParaRPr lang="fa-IR" dirty="0">
              <a:cs typeface="B Nazanin" panose="00000400000000000000" pitchFamily="2" charset="-78"/>
            </a:endParaRPr>
          </a:p>
          <a:p>
            <a:pPr marL="285750" indent="-285750" algn="r" rtl="1">
              <a:buFont typeface="Arial" panose="020B0604020202020204" pitchFamily="34" charset="0"/>
              <a:buChar char="•"/>
            </a:pPr>
            <a:r>
              <a:rPr lang="fa-IR" dirty="0">
                <a:cs typeface="B Nazanin" panose="00000400000000000000" pitchFamily="2" charset="-78"/>
              </a:rPr>
              <a:t>از چه زمانی شروع کرده‌اید و با توجه به چشم انداز تعریف شده در چه وضعیتی قرار دارید؟</a:t>
            </a:r>
          </a:p>
          <a:p>
            <a:pPr marL="285750" indent="-285750" algn="r" rtl="1">
              <a:buFont typeface="Arial" panose="020B0604020202020204" pitchFamily="34" charset="0"/>
              <a:buChar char="•"/>
            </a:pPr>
            <a:endParaRPr lang="fa-IR" dirty="0">
              <a:cs typeface="B Nazanin" panose="00000400000000000000" pitchFamily="2" charset="-78"/>
            </a:endParaRPr>
          </a:p>
          <a:p>
            <a:pPr marL="285750" indent="-285750" algn="r" rtl="1">
              <a:buFont typeface="Arial" panose="020B0604020202020204" pitchFamily="34" charset="0"/>
              <a:buChar char="•"/>
            </a:pPr>
            <a:r>
              <a:rPr lang="fa-IR" dirty="0">
                <a:cs typeface="B Nazanin" panose="00000400000000000000" pitchFamily="2" charset="-78"/>
              </a:rPr>
              <a:t>یک نقشه راه از مسیر و مراحل جذب سرمایه که طی کرده‌اید و پیش رو دارید، ارائه دهید.</a:t>
            </a:r>
          </a:p>
          <a:p>
            <a:pPr marL="285750" indent="-285750" algn="r" rtl="1">
              <a:buFont typeface="Arial" panose="020B0604020202020204" pitchFamily="34" charset="0"/>
              <a:buChar char="•"/>
            </a:pPr>
            <a:endParaRPr lang="fa-IR" dirty="0">
              <a:cs typeface="B Nazanin" panose="00000400000000000000" pitchFamily="2" charset="-78"/>
            </a:endParaRPr>
          </a:p>
          <a:p>
            <a:pPr marL="285750" indent="-285750" algn="r" rtl="1">
              <a:buFont typeface="Arial" panose="020B0604020202020204" pitchFamily="34" charset="0"/>
              <a:buChar char="•"/>
            </a:pPr>
            <a:r>
              <a:rPr lang="fa-IR" dirty="0">
                <a:cs typeface="B Nazanin" panose="00000400000000000000" pitchFamily="2" charset="-78"/>
              </a:rPr>
              <a:t>چه موفقیت‌هایی کسب کرد ه‌اید؟</a:t>
            </a:r>
            <a:r>
              <a:rPr lang="fa-IR" sz="1600" dirty="0">
                <a:cs typeface="B Nazanin" panose="00000400000000000000" pitchFamily="2" charset="-78"/>
              </a:rPr>
              <a:t> (نمونه محصول/ گواهی ثبت اختراع/ تست و ارزیابی تکمیلی محصول/ استانداردسازی محصول)</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16FB8FB8-DEDA-28AF-F0D9-B52661F82481}"/>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نقشه راه</a:t>
            </a:r>
          </a:p>
        </p:txBody>
      </p:sp>
      <p:sp>
        <p:nvSpPr>
          <p:cNvPr id="5" name="TextBox 4">
            <a:extLst>
              <a:ext uri="{FF2B5EF4-FFF2-40B4-BE49-F238E27FC236}">
                <a16:creationId xmlns:a16="http://schemas.microsoft.com/office/drawing/2014/main" id="{06ADD6AE-1850-A1B6-5D22-CC785A9279A0}"/>
              </a:ext>
            </a:extLst>
          </p:cNvPr>
          <p:cNvSpPr txBox="1"/>
          <p:nvPr/>
        </p:nvSpPr>
        <p:spPr>
          <a:xfrm>
            <a:off x="618392" y="3728499"/>
            <a:ext cx="10955215" cy="1754326"/>
          </a:xfrm>
          <a:prstGeom prst="rect">
            <a:avLst/>
          </a:prstGeom>
          <a:noFill/>
          <a:ln w="38100">
            <a:solidFill>
              <a:srgbClr val="1E55A3"/>
            </a:solidFill>
          </a:ln>
        </p:spPr>
        <p:txBody>
          <a:bodyPr wrap="square">
            <a:spAutoFit/>
          </a:bodyPr>
          <a:lstStyle/>
          <a:p>
            <a:pPr algn="ctr" rtl="1"/>
            <a:endParaRPr lang="fa-IR" dirty="0">
              <a:cs typeface="B Nazanin" panose="00000400000000000000" pitchFamily="2" charset="-78"/>
            </a:endParaRPr>
          </a:p>
          <a:p>
            <a:pPr algn="ctr" rtl="1"/>
            <a:r>
              <a:rPr lang="fa-IR" dirty="0">
                <a:cs typeface="B Nazanin" panose="00000400000000000000" pitchFamily="2" charset="-78"/>
              </a:rPr>
              <a:t>سایر ملاحظات تحقیق</a:t>
            </a:r>
          </a:p>
          <a:p>
            <a:pPr algn="r" rtl="1"/>
            <a:endParaRPr lang="fa-IR" dirty="0">
              <a:cs typeface="B Nazanin" panose="00000400000000000000" pitchFamily="2" charset="-78"/>
            </a:endParaRPr>
          </a:p>
          <a:p>
            <a:pPr algn="just" rtl="1"/>
            <a:r>
              <a:rPr lang="fa-IR" dirty="0">
                <a:cs typeface="B Nazanin" panose="00000400000000000000" pitchFamily="2" charset="-78"/>
              </a:rPr>
              <a:t>در اینجا بایدها و نبایدهای طرح تحقیقاتی را بنویسید. اگر در اجرای طرح تحقیقاتی، خطوط قرمز فنی دارید یا برخی راه‌حل‌های فناورانه یا مواد، روش‌ها و فرایندها را مناسب نمی‌دانید، حتما اشاره کنید. اگر اولویت‌ها یا بایدهای خاصی مانند لزوم یکپارچه‌بودن نتایج با یک سیستم نرم‌افزاری خاص دارید، بنویسید. </a:t>
            </a:r>
          </a:p>
          <a:p>
            <a:pPr algn="just" rtl="1"/>
            <a:endParaRPr lang="fa-IR" dirty="0">
              <a:cs typeface="B Nazanin" panose="00000400000000000000" pitchFamily="2" charset="-78"/>
            </a:endParaRPr>
          </a:p>
        </p:txBody>
      </p:sp>
    </p:spTree>
    <p:extLst>
      <p:ext uri="{BB962C8B-B14F-4D97-AF65-F5344CB8AC3E}">
        <p14:creationId xmlns:p14="http://schemas.microsoft.com/office/powerpoint/2010/main" val="2411848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1C1B3E-5662-D2EB-5FD1-66121A544062}"/>
              </a:ext>
            </a:extLst>
          </p:cNvPr>
          <p:cNvSpPr txBox="1"/>
          <p:nvPr/>
        </p:nvSpPr>
        <p:spPr>
          <a:xfrm>
            <a:off x="1793631" y="1095778"/>
            <a:ext cx="8944708" cy="4824398"/>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بنیان‌گذاران چه کسانی هستند و چه سابقه‌ای دارند؟</a:t>
            </a:r>
            <a:endParaRPr lang="fa-IR" sz="2800" b="1" i="0" u="none" strike="noStrike" baseline="0" dirty="0">
              <a:latin typeface="BNazaninBold"/>
              <a:cs typeface="B Nazanin" panose="00000400000000000000" pitchFamily="2" charset="-78"/>
            </a:endParaRPr>
          </a:p>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در حال حاضر در بخش‌های مختلف کسب وکارتان چند نفر هستید؟</a:t>
            </a:r>
          </a:p>
          <a:p>
            <a:pPr marL="285750" indent="-285750" algn="r" rtl="1">
              <a:lnSpc>
                <a:spcPct val="200000"/>
              </a:lnSpc>
              <a:buFont typeface="Arial" panose="020B0604020202020204" pitchFamily="34" charset="0"/>
              <a:buChar char="•"/>
            </a:pPr>
            <a:endParaRPr lang="fa-IR" dirty="0">
              <a:latin typeface="BNazanin"/>
              <a:cs typeface="B Nazanin" panose="00000400000000000000" pitchFamily="2" charset="-78"/>
            </a:endParaRPr>
          </a:p>
          <a:p>
            <a:pPr marL="285750" indent="-285750" algn="r" rtl="1">
              <a:lnSpc>
                <a:spcPct val="200000"/>
              </a:lnSpc>
              <a:buFont typeface="Arial" panose="020B0604020202020204" pitchFamily="34" charset="0"/>
              <a:buChar char="•"/>
            </a:pPr>
            <a:endParaRPr lang="fa-IR" sz="2800" b="1" i="0" u="none" strike="noStrike" baseline="0" dirty="0">
              <a:latin typeface="BNazanin"/>
              <a:cs typeface="B Nazanin" panose="00000400000000000000" pitchFamily="2" charset="-78"/>
            </a:endParaRPr>
          </a:p>
          <a:p>
            <a:pPr algn="r" rtl="1">
              <a:lnSpc>
                <a:spcPct val="200000"/>
              </a:lnSpc>
            </a:pPr>
            <a:endParaRPr lang="fa-IR" sz="2800" b="1" i="0" u="none" strike="noStrike" baseline="0" dirty="0">
              <a:latin typeface="BNazaninBold"/>
              <a:cs typeface="B Nazanin" panose="00000400000000000000" pitchFamily="2" charset="-78"/>
            </a:endParaRPr>
          </a:p>
          <a:p>
            <a:pPr algn="r" rtl="1">
              <a:lnSpc>
                <a:spcPct val="200000"/>
              </a:lnSpc>
            </a:pPr>
            <a:endParaRPr lang="fa-IR" sz="2800" b="1" i="0" u="none" strike="noStrike" baseline="0" dirty="0">
              <a:latin typeface="BNazaninBold"/>
              <a:cs typeface="B Nazanin" panose="00000400000000000000" pitchFamily="2" charset="-78"/>
            </a:endParaRPr>
          </a:p>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مشاوران طرح کسب و کاری چه کسانی هستند؟</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5627AAAD-3EA0-9730-E545-9D2358F5E9C7}"/>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تیم</a:t>
            </a:r>
          </a:p>
        </p:txBody>
      </p:sp>
      <p:graphicFrame>
        <p:nvGraphicFramePr>
          <p:cNvPr id="4" name="Table 4">
            <a:extLst>
              <a:ext uri="{FF2B5EF4-FFF2-40B4-BE49-F238E27FC236}">
                <a16:creationId xmlns:a16="http://schemas.microsoft.com/office/drawing/2014/main" id="{AFA3C47B-5454-49E2-5C46-25BBEC16AEF2}"/>
              </a:ext>
            </a:extLst>
          </p:cNvPr>
          <p:cNvGraphicFramePr>
            <a:graphicFrameLocks noGrp="1"/>
          </p:cNvGraphicFramePr>
          <p:nvPr>
            <p:extLst>
              <p:ext uri="{D42A27DB-BD31-4B8C-83A1-F6EECF244321}">
                <p14:modId xmlns:p14="http://schemas.microsoft.com/office/powerpoint/2010/main" val="2216776170"/>
              </p:ext>
            </p:extLst>
          </p:nvPr>
        </p:nvGraphicFramePr>
        <p:xfrm>
          <a:off x="703385" y="2687320"/>
          <a:ext cx="10785230" cy="2225040"/>
        </p:xfrm>
        <a:graphic>
          <a:graphicData uri="http://schemas.openxmlformats.org/drawingml/2006/table">
            <a:tbl>
              <a:tblPr firstRow="1" bandRow="1">
                <a:tableStyleId>{5C22544A-7EE6-4342-B048-85BDC9FD1C3A}</a:tableStyleId>
              </a:tblPr>
              <a:tblGrid>
                <a:gridCol w="1540747">
                  <a:extLst>
                    <a:ext uri="{9D8B030D-6E8A-4147-A177-3AD203B41FA5}">
                      <a16:colId xmlns:a16="http://schemas.microsoft.com/office/drawing/2014/main" val="4174426231"/>
                    </a:ext>
                  </a:extLst>
                </a:gridCol>
                <a:gridCol w="1214176">
                  <a:extLst>
                    <a:ext uri="{9D8B030D-6E8A-4147-A177-3AD203B41FA5}">
                      <a16:colId xmlns:a16="http://schemas.microsoft.com/office/drawing/2014/main" val="546741621"/>
                    </a:ext>
                  </a:extLst>
                </a:gridCol>
                <a:gridCol w="1371600">
                  <a:extLst>
                    <a:ext uri="{9D8B030D-6E8A-4147-A177-3AD203B41FA5}">
                      <a16:colId xmlns:a16="http://schemas.microsoft.com/office/drawing/2014/main" val="1540229951"/>
                    </a:ext>
                  </a:extLst>
                </a:gridCol>
                <a:gridCol w="2145323">
                  <a:extLst>
                    <a:ext uri="{9D8B030D-6E8A-4147-A177-3AD203B41FA5}">
                      <a16:colId xmlns:a16="http://schemas.microsoft.com/office/drawing/2014/main" val="75419794"/>
                    </a:ext>
                  </a:extLst>
                </a:gridCol>
                <a:gridCol w="1801455">
                  <a:extLst>
                    <a:ext uri="{9D8B030D-6E8A-4147-A177-3AD203B41FA5}">
                      <a16:colId xmlns:a16="http://schemas.microsoft.com/office/drawing/2014/main" val="1341049151"/>
                    </a:ext>
                  </a:extLst>
                </a:gridCol>
                <a:gridCol w="1849610">
                  <a:extLst>
                    <a:ext uri="{9D8B030D-6E8A-4147-A177-3AD203B41FA5}">
                      <a16:colId xmlns:a16="http://schemas.microsoft.com/office/drawing/2014/main" val="2336524651"/>
                    </a:ext>
                  </a:extLst>
                </a:gridCol>
                <a:gridCol w="862319">
                  <a:extLst>
                    <a:ext uri="{9D8B030D-6E8A-4147-A177-3AD203B41FA5}">
                      <a16:colId xmlns:a16="http://schemas.microsoft.com/office/drawing/2014/main" val="1760675992"/>
                    </a:ext>
                  </a:extLst>
                </a:gridCol>
              </a:tblGrid>
              <a:tr h="370840">
                <a:tc gridSpan="7">
                  <a:txBody>
                    <a:bodyPr/>
                    <a:lstStyle/>
                    <a:p>
                      <a:pPr algn="ctr" rtl="1"/>
                      <a:r>
                        <a:rPr lang="fa-IR" dirty="0">
                          <a:solidFill>
                            <a:schemeClr val="bg1"/>
                          </a:solidFill>
                          <a:cs typeface="B Nazanin" panose="00000400000000000000" pitchFamily="2" charset="-78"/>
                        </a:rPr>
                        <a:t>همکاران طرح</a:t>
                      </a:r>
                      <a:endParaRPr lang="en-US" dirty="0">
                        <a:solidFill>
                          <a:schemeClr val="bg1"/>
                        </a:solidFill>
                        <a:cs typeface="B Nazanin" panose="00000400000000000000" pitchFamily="2" charset="-78"/>
                      </a:endParaRPr>
                    </a:p>
                  </a:txBody>
                  <a:tcPr>
                    <a:solidFill>
                      <a:srgbClr val="1E55A3"/>
                    </a:solidFill>
                  </a:tcPr>
                </a:tc>
                <a:tc hMerge="1">
                  <a:txBody>
                    <a:bodyPr/>
                    <a:lstStyle/>
                    <a:p>
                      <a:pPr algn="ctr" rtl="1"/>
                      <a:r>
                        <a:rPr lang="fa-IR" dirty="0">
                          <a:solidFill>
                            <a:schemeClr val="bg1"/>
                          </a:solidFill>
                          <a:cs typeface="B Nazanin" panose="00000400000000000000" pitchFamily="2" charset="-78"/>
                        </a:rPr>
                        <a:t>همکاران طرح</a:t>
                      </a:r>
                      <a:endParaRPr lang="en-US" dirty="0">
                        <a:solidFill>
                          <a:schemeClr val="bg1"/>
                        </a:solidFill>
                        <a:cs typeface="B Nazanin" panose="00000400000000000000" pitchFamily="2" charset="-78"/>
                      </a:endParaRPr>
                    </a:p>
                  </a:txBody>
                  <a:tcPr>
                    <a:solidFill>
                      <a:srgbClr val="1E55A3"/>
                    </a:solidFill>
                  </a:tcPr>
                </a:tc>
                <a:tc hMerge="1">
                  <a:txBody>
                    <a:bodyPr/>
                    <a:lstStyle/>
                    <a:p>
                      <a:endParaRPr lang="en-US" dirty="0">
                        <a:solidFill>
                          <a:schemeClr val="bg1"/>
                        </a:solidFill>
                        <a:cs typeface="B Nazanin" panose="00000400000000000000" pitchFamily="2" charset="-78"/>
                      </a:endParaRPr>
                    </a:p>
                  </a:txBody>
                  <a:tcPr>
                    <a:solidFill>
                      <a:srgbClr val="1E55A3"/>
                    </a:solidFill>
                  </a:tcPr>
                </a:tc>
                <a:tc hMerge="1">
                  <a:txBody>
                    <a:bodyPr/>
                    <a:lstStyle/>
                    <a:p>
                      <a:endParaRPr lang="en-US" dirty="0">
                        <a:solidFill>
                          <a:schemeClr val="bg1"/>
                        </a:solidFill>
                        <a:cs typeface="B Nazanin" panose="00000400000000000000" pitchFamily="2" charset="-78"/>
                      </a:endParaRPr>
                    </a:p>
                  </a:txBody>
                  <a:tcPr>
                    <a:solidFill>
                      <a:srgbClr val="1E55A3"/>
                    </a:solidFill>
                  </a:tcPr>
                </a:tc>
                <a:tc hMerge="1">
                  <a:txBody>
                    <a:bodyPr/>
                    <a:lstStyle/>
                    <a:p>
                      <a:endParaRPr lang="en-US" dirty="0">
                        <a:solidFill>
                          <a:schemeClr val="bg1"/>
                        </a:solidFill>
                        <a:cs typeface="B Nazanin" panose="00000400000000000000" pitchFamily="2" charset="-78"/>
                      </a:endParaRPr>
                    </a:p>
                  </a:txBody>
                  <a:tcPr>
                    <a:solidFill>
                      <a:srgbClr val="1E55A3"/>
                    </a:solidFill>
                  </a:tcPr>
                </a:tc>
                <a:tc hMerge="1">
                  <a:txBody>
                    <a:bodyPr/>
                    <a:lstStyle/>
                    <a:p>
                      <a:endParaRPr lang="en-US" dirty="0">
                        <a:solidFill>
                          <a:schemeClr val="bg1"/>
                        </a:solidFill>
                        <a:cs typeface="B Nazanin" panose="00000400000000000000" pitchFamily="2" charset="-78"/>
                      </a:endParaRPr>
                    </a:p>
                  </a:txBody>
                  <a:tcPr>
                    <a:solidFill>
                      <a:srgbClr val="1E55A3"/>
                    </a:solidFill>
                  </a:tcPr>
                </a:tc>
                <a:tc hMerge="1">
                  <a:txBody>
                    <a:bodyPr/>
                    <a:lstStyle/>
                    <a:p>
                      <a:endParaRPr lang="en-US" dirty="0">
                        <a:solidFill>
                          <a:schemeClr val="bg1"/>
                        </a:solidFill>
                        <a:cs typeface="B Nazanin" panose="00000400000000000000" pitchFamily="2" charset="-78"/>
                      </a:endParaRPr>
                    </a:p>
                  </a:txBody>
                  <a:tcPr>
                    <a:solidFill>
                      <a:srgbClr val="1E55A3"/>
                    </a:solidFill>
                  </a:tcPr>
                </a:tc>
                <a:extLst>
                  <a:ext uri="{0D108BD9-81ED-4DB2-BD59-A6C34878D82A}">
                    <a16:rowId xmlns:a16="http://schemas.microsoft.com/office/drawing/2014/main" val="388063166"/>
                  </a:ext>
                </a:extLst>
              </a:tr>
              <a:tr h="370840">
                <a:tc>
                  <a:txBody>
                    <a:bodyPr/>
                    <a:lstStyle/>
                    <a:p>
                      <a:pPr algn="ctr" rtl="1"/>
                      <a:r>
                        <a:rPr lang="fa-IR" dirty="0">
                          <a:solidFill>
                            <a:schemeClr val="bg1"/>
                          </a:solidFill>
                          <a:cs typeface="B Nazanin" panose="00000400000000000000" pitchFamily="2" charset="-78"/>
                        </a:rPr>
                        <a:t>ایمیل</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شماره تماس</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وضعیت شغلی</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سمت در طرح کسب و کاری</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رشته / مقطع تحصیلی</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نام و نام خانوادگی</a:t>
                      </a:r>
                      <a:endParaRPr lang="en-US" dirty="0">
                        <a:solidFill>
                          <a:schemeClr val="bg1"/>
                        </a:solidFill>
                        <a:cs typeface="B Nazanin" panose="00000400000000000000" pitchFamily="2" charset="-78"/>
                      </a:endParaRPr>
                    </a:p>
                  </a:txBody>
                  <a:tcPr>
                    <a:solidFill>
                      <a:srgbClr val="1E55A3"/>
                    </a:solidFill>
                  </a:tcPr>
                </a:tc>
                <a:tc>
                  <a:txBody>
                    <a:bodyPr/>
                    <a:lstStyle/>
                    <a:p>
                      <a:pPr algn="ctr" rtl="1"/>
                      <a:r>
                        <a:rPr lang="fa-IR" dirty="0">
                          <a:solidFill>
                            <a:schemeClr val="bg1"/>
                          </a:solidFill>
                          <a:cs typeface="B Nazanin" panose="00000400000000000000" pitchFamily="2" charset="-78"/>
                        </a:rPr>
                        <a:t>ردیف</a:t>
                      </a:r>
                      <a:endParaRPr lang="en-US" dirty="0">
                        <a:solidFill>
                          <a:schemeClr val="bg1"/>
                        </a:solidFill>
                        <a:cs typeface="B Nazanin" panose="00000400000000000000" pitchFamily="2" charset="-78"/>
                      </a:endParaRPr>
                    </a:p>
                  </a:txBody>
                  <a:tcPr>
                    <a:solidFill>
                      <a:srgbClr val="1E55A3"/>
                    </a:solidFill>
                  </a:tcPr>
                </a:tc>
                <a:extLst>
                  <a:ext uri="{0D108BD9-81ED-4DB2-BD59-A6C34878D82A}">
                    <a16:rowId xmlns:a16="http://schemas.microsoft.com/office/drawing/2014/main" val="48995237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pPr algn="ctr" rtl="1"/>
                      <a:r>
                        <a:rPr lang="fa-IR" dirty="0">
                          <a:cs typeface="B Nazanin" panose="00000400000000000000" pitchFamily="2" charset="-78"/>
                        </a:rPr>
                        <a:t>1</a:t>
                      </a:r>
                      <a:endParaRPr lang="en-US" dirty="0">
                        <a:cs typeface="B Nazanin" panose="00000400000000000000" pitchFamily="2" charset="-78"/>
                      </a:endParaRPr>
                    </a:p>
                  </a:txBody>
                  <a:tcPr/>
                </a:tc>
                <a:extLst>
                  <a:ext uri="{0D108BD9-81ED-4DB2-BD59-A6C34878D82A}">
                    <a16:rowId xmlns:a16="http://schemas.microsoft.com/office/drawing/2014/main" val="2567819679"/>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pPr algn="ctr" rtl="1"/>
                      <a:r>
                        <a:rPr lang="fa-IR" dirty="0">
                          <a:cs typeface="B Nazanin" panose="00000400000000000000" pitchFamily="2" charset="-78"/>
                        </a:rPr>
                        <a:t>2</a:t>
                      </a:r>
                      <a:endParaRPr lang="en-US" dirty="0">
                        <a:cs typeface="B Nazanin" panose="00000400000000000000" pitchFamily="2" charset="-78"/>
                      </a:endParaRPr>
                    </a:p>
                  </a:txBody>
                  <a:tcPr/>
                </a:tc>
                <a:extLst>
                  <a:ext uri="{0D108BD9-81ED-4DB2-BD59-A6C34878D82A}">
                    <a16:rowId xmlns:a16="http://schemas.microsoft.com/office/drawing/2014/main" val="354929320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pPr algn="ctr" rtl="1"/>
                      <a:r>
                        <a:rPr lang="fa-IR" dirty="0">
                          <a:cs typeface="B Nazanin" panose="00000400000000000000" pitchFamily="2" charset="-78"/>
                        </a:rPr>
                        <a:t>3</a:t>
                      </a:r>
                      <a:endParaRPr lang="en-US" dirty="0">
                        <a:cs typeface="B Nazanin" panose="00000400000000000000" pitchFamily="2" charset="-78"/>
                      </a:endParaRPr>
                    </a:p>
                  </a:txBody>
                  <a:tcPr/>
                </a:tc>
                <a:extLst>
                  <a:ext uri="{0D108BD9-81ED-4DB2-BD59-A6C34878D82A}">
                    <a16:rowId xmlns:a16="http://schemas.microsoft.com/office/drawing/2014/main" val="130363065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pPr algn="ctr" rtl="1"/>
                      <a:r>
                        <a:rPr lang="fa-IR" dirty="0">
                          <a:cs typeface="B Nazanin" panose="00000400000000000000" pitchFamily="2" charset="-78"/>
                        </a:rPr>
                        <a:t>4</a:t>
                      </a:r>
                      <a:endParaRPr lang="en-US" dirty="0">
                        <a:cs typeface="B Nazanin" panose="00000400000000000000" pitchFamily="2" charset="-78"/>
                      </a:endParaRPr>
                    </a:p>
                  </a:txBody>
                  <a:tcPr/>
                </a:tc>
                <a:extLst>
                  <a:ext uri="{0D108BD9-81ED-4DB2-BD59-A6C34878D82A}">
                    <a16:rowId xmlns:a16="http://schemas.microsoft.com/office/drawing/2014/main" val="3458072763"/>
                  </a:ext>
                </a:extLst>
              </a:tr>
            </a:tbl>
          </a:graphicData>
        </a:graphic>
      </p:graphicFrame>
    </p:spTree>
    <p:extLst>
      <p:ext uri="{BB962C8B-B14F-4D97-AF65-F5344CB8AC3E}">
        <p14:creationId xmlns:p14="http://schemas.microsoft.com/office/powerpoint/2010/main" val="147212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4B737-5AB0-7E2A-C9B6-9711864DEDF9}"/>
              </a:ext>
            </a:extLst>
          </p:cNvPr>
          <p:cNvSpPr txBox="1"/>
          <p:nvPr/>
        </p:nvSpPr>
        <p:spPr>
          <a:xfrm>
            <a:off x="3188676" y="961017"/>
            <a:ext cx="7702061" cy="2793072"/>
          </a:xfrm>
          <a:prstGeom prst="rect">
            <a:avLst/>
          </a:prstGeom>
          <a:noFill/>
        </p:spPr>
        <p:txBody>
          <a:bodyPr wrap="square">
            <a:spAutoFit/>
          </a:bodyPr>
          <a:lstStyle/>
          <a:p>
            <a:pPr algn="r" rtl="1">
              <a:lnSpc>
                <a:spcPct val="200000"/>
              </a:lnSpc>
            </a:pPr>
            <a:endParaRPr lang="fa-IR" dirty="0">
              <a:cs typeface="B Nazanin" panose="00000400000000000000" pitchFamily="2" charset="-78"/>
            </a:endParaRPr>
          </a:p>
          <a:p>
            <a:pPr marL="285750" indent="-285750" algn="r" rtl="1">
              <a:lnSpc>
                <a:spcPct val="200000"/>
              </a:lnSpc>
              <a:buFont typeface="Arial" panose="020B0604020202020204" pitchFamily="34" charset="0"/>
              <a:buChar char="•"/>
            </a:pPr>
            <a:r>
              <a:rPr lang="fa-IR" dirty="0">
                <a:cs typeface="B Nazanin" panose="00000400000000000000" pitchFamily="2" charset="-78"/>
              </a:rPr>
              <a:t>سرمایه‌ی مورد نیاز چقدر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این سرمایه برای چه اموری صرف خواهد شد؟</a:t>
            </a:r>
          </a:p>
          <a:p>
            <a:pPr marL="285750" indent="-285750" algn="r" rtl="1">
              <a:lnSpc>
                <a:spcPct val="200000"/>
              </a:lnSpc>
              <a:buFont typeface="Arial" panose="020B0604020202020204" pitchFamily="34" charset="0"/>
              <a:buChar char="•"/>
            </a:pPr>
            <a:r>
              <a:rPr lang="fa-IR" dirty="0">
                <a:cs typeface="B Nazanin" panose="00000400000000000000" pitchFamily="2" charset="-78"/>
              </a:rPr>
              <a:t>سهامداران فعلی چه کسانی هستند و ترکیب سهامداری به چه نحوی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بر اساس چه منطقی، چند درصد از سهام شرکت را به سرمایه گذار جدید منتقل خواهید کرد؟</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2CA53742-2E81-84B1-8803-665CDDFEF13E}"/>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سرمایه</a:t>
            </a:r>
          </a:p>
        </p:txBody>
      </p:sp>
    </p:spTree>
    <p:extLst>
      <p:ext uri="{BB962C8B-B14F-4D97-AF65-F5344CB8AC3E}">
        <p14:creationId xmlns:p14="http://schemas.microsoft.com/office/powerpoint/2010/main" val="3606830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4B737-5AB0-7E2A-C9B6-9711864DEDF9}"/>
              </a:ext>
            </a:extLst>
          </p:cNvPr>
          <p:cNvSpPr txBox="1"/>
          <p:nvPr/>
        </p:nvSpPr>
        <p:spPr>
          <a:xfrm>
            <a:off x="117231" y="1160309"/>
            <a:ext cx="11605845" cy="469359"/>
          </a:xfrm>
          <a:prstGeom prst="rect">
            <a:avLst/>
          </a:prstGeom>
          <a:noFill/>
        </p:spPr>
        <p:txBody>
          <a:bodyPr wrap="square">
            <a:spAutoFit/>
          </a:bodyPr>
          <a:lstStyle/>
          <a:p>
            <a:pPr algn="r" rtl="1">
              <a:lnSpc>
                <a:spcPct val="200000"/>
              </a:lnSpc>
            </a:pPr>
            <a:r>
              <a:rPr lang="fa-IR" sz="1400" b="1" dirty="0">
                <a:cs typeface="B Nazanin" panose="00000400000000000000" pitchFamily="2" charset="-78"/>
              </a:rPr>
              <a:t>گانت‌چارت طرح تحقیقاتی مورد نظر خود را در جدول زیر بنویسید. در این جدول باید توضیح دهید که به نظر شما، طرح تحقیقاتی مورد نظرتان از چه فعالیت‌ها و گام هایی تشکیل شده است.</a:t>
            </a:r>
            <a:endParaRPr lang="en-US" sz="1400" b="1" dirty="0">
              <a:cs typeface="B Nazanin" panose="00000400000000000000" pitchFamily="2" charset="-78"/>
            </a:endParaRPr>
          </a:p>
        </p:txBody>
      </p:sp>
      <p:sp>
        <p:nvSpPr>
          <p:cNvPr id="2" name="Flowchart: Document 1">
            <a:extLst>
              <a:ext uri="{FF2B5EF4-FFF2-40B4-BE49-F238E27FC236}">
                <a16:creationId xmlns:a16="http://schemas.microsoft.com/office/drawing/2014/main" id="{2CA53742-2E81-84B1-8803-665CDDFEF13E}"/>
              </a:ext>
            </a:extLst>
          </p:cNvPr>
          <p:cNvSpPr/>
          <p:nvPr/>
        </p:nvSpPr>
        <p:spPr>
          <a:xfrm flipH="1">
            <a:off x="7069015" y="0"/>
            <a:ext cx="5122984"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شرح خدمات و برنامه زمانی</a:t>
            </a:r>
          </a:p>
        </p:txBody>
      </p:sp>
      <p:graphicFrame>
        <p:nvGraphicFramePr>
          <p:cNvPr id="4" name="Table 3">
            <a:extLst>
              <a:ext uri="{FF2B5EF4-FFF2-40B4-BE49-F238E27FC236}">
                <a16:creationId xmlns:a16="http://schemas.microsoft.com/office/drawing/2014/main" id="{B37068AA-7594-9781-0C73-A4D6A042D734}"/>
              </a:ext>
            </a:extLst>
          </p:cNvPr>
          <p:cNvGraphicFramePr>
            <a:graphicFrameLocks noGrp="1"/>
          </p:cNvGraphicFramePr>
          <p:nvPr>
            <p:extLst>
              <p:ext uri="{D42A27DB-BD31-4B8C-83A1-F6EECF244321}">
                <p14:modId xmlns:p14="http://schemas.microsoft.com/office/powerpoint/2010/main" val="548319161"/>
              </p:ext>
            </p:extLst>
          </p:nvPr>
        </p:nvGraphicFramePr>
        <p:xfrm>
          <a:off x="1019906" y="2278587"/>
          <a:ext cx="10456986" cy="3020246"/>
        </p:xfrm>
        <a:graphic>
          <a:graphicData uri="http://schemas.openxmlformats.org/drawingml/2006/table">
            <a:tbl>
              <a:tblPr rtl="1" firstRow="1" firstCol="1" bandRow="1"/>
              <a:tblGrid>
                <a:gridCol w="509352">
                  <a:extLst>
                    <a:ext uri="{9D8B030D-6E8A-4147-A177-3AD203B41FA5}">
                      <a16:colId xmlns:a16="http://schemas.microsoft.com/office/drawing/2014/main" val="1194782265"/>
                    </a:ext>
                  </a:extLst>
                </a:gridCol>
                <a:gridCol w="2363406">
                  <a:extLst>
                    <a:ext uri="{9D8B030D-6E8A-4147-A177-3AD203B41FA5}">
                      <a16:colId xmlns:a16="http://schemas.microsoft.com/office/drawing/2014/main" val="1086795790"/>
                    </a:ext>
                  </a:extLst>
                </a:gridCol>
                <a:gridCol w="620719">
                  <a:extLst>
                    <a:ext uri="{9D8B030D-6E8A-4147-A177-3AD203B41FA5}">
                      <a16:colId xmlns:a16="http://schemas.microsoft.com/office/drawing/2014/main" val="3493104740"/>
                    </a:ext>
                  </a:extLst>
                </a:gridCol>
                <a:gridCol w="2091709">
                  <a:extLst>
                    <a:ext uri="{9D8B030D-6E8A-4147-A177-3AD203B41FA5}">
                      <a16:colId xmlns:a16="http://schemas.microsoft.com/office/drawing/2014/main" val="2446303393"/>
                    </a:ext>
                  </a:extLst>
                </a:gridCol>
                <a:gridCol w="360414">
                  <a:extLst>
                    <a:ext uri="{9D8B030D-6E8A-4147-A177-3AD203B41FA5}">
                      <a16:colId xmlns:a16="http://schemas.microsoft.com/office/drawing/2014/main" val="1653765611"/>
                    </a:ext>
                  </a:extLst>
                </a:gridCol>
                <a:gridCol w="360414">
                  <a:extLst>
                    <a:ext uri="{9D8B030D-6E8A-4147-A177-3AD203B41FA5}">
                      <a16:colId xmlns:a16="http://schemas.microsoft.com/office/drawing/2014/main" val="481643354"/>
                    </a:ext>
                  </a:extLst>
                </a:gridCol>
                <a:gridCol w="360414">
                  <a:extLst>
                    <a:ext uri="{9D8B030D-6E8A-4147-A177-3AD203B41FA5}">
                      <a16:colId xmlns:a16="http://schemas.microsoft.com/office/drawing/2014/main" val="2450330438"/>
                    </a:ext>
                  </a:extLst>
                </a:gridCol>
                <a:gridCol w="360414">
                  <a:extLst>
                    <a:ext uri="{9D8B030D-6E8A-4147-A177-3AD203B41FA5}">
                      <a16:colId xmlns:a16="http://schemas.microsoft.com/office/drawing/2014/main" val="1663811605"/>
                    </a:ext>
                  </a:extLst>
                </a:gridCol>
                <a:gridCol w="360414">
                  <a:extLst>
                    <a:ext uri="{9D8B030D-6E8A-4147-A177-3AD203B41FA5}">
                      <a16:colId xmlns:a16="http://schemas.microsoft.com/office/drawing/2014/main" val="1422562572"/>
                    </a:ext>
                  </a:extLst>
                </a:gridCol>
                <a:gridCol w="360414">
                  <a:extLst>
                    <a:ext uri="{9D8B030D-6E8A-4147-A177-3AD203B41FA5}">
                      <a16:colId xmlns:a16="http://schemas.microsoft.com/office/drawing/2014/main" val="2725218790"/>
                    </a:ext>
                  </a:extLst>
                </a:gridCol>
                <a:gridCol w="360414">
                  <a:extLst>
                    <a:ext uri="{9D8B030D-6E8A-4147-A177-3AD203B41FA5}">
                      <a16:colId xmlns:a16="http://schemas.microsoft.com/office/drawing/2014/main" val="403463760"/>
                    </a:ext>
                  </a:extLst>
                </a:gridCol>
                <a:gridCol w="360414">
                  <a:extLst>
                    <a:ext uri="{9D8B030D-6E8A-4147-A177-3AD203B41FA5}">
                      <a16:colId xmlns:a16="http://schemas.microsoft.com/office/drawing/2014/main" val="2349098570"/>
                    </a:ext>
                  </a:extLst>
                </a:gridCol>
                <a:gridCol w="497122">
                  <a:extLst>
                    <a:ext uri="{9D8B030D-6E8A-4147-A177-3AD203B41FA5}">
                      <a16:colId xmlns:a16="http://schemas.microsoft.com/office/drawing/2014/main" val="1959695665"/>
                    </a:ext>
                  </a:extLst>
                </a:gridCol>
                <a:gridCol w="497122">
                  <a:extLst>
                    <a:ext uri="{9D8B030D-6E8A-4147-A177-3AD203B41FA5}">
                      <a16:colId xmlns:a16="http://schemas.microsoft.com/office/drawing/2014/main" val="522718212"/>
                    </a:ext>
                  </a:extLst>
                </a:gridCol>
                <a:gridCol w="497122">
                  <a:extLst>
                    <a:ext uri="{9D8B030D-6E8A-4147-A177-3AD203B41FA5}">
                      <a16:colId xmlns:a16="http://schemas.microsoft.com/office/drawing/2014/main" val="4260570245"/>
                    </a:ext>
                  </a:extLst>
                </a:gridCol>
                <a:gridCol w="497122">
                  <a:extLst>
                    <a:ext uri="{9D8B030D-6E8A-4147-A177-3AD203B41FA5}">
                      <a16:colId xmlns:a16="http://schemas.microsoft.com/office/drawing/2014/main" val="2605542417"/>
                    </a:ext>
                  </a:extLst>
                </a:gridCol>
              </a:tblGrid>
              <a:tr h="335583">
                <a:tc rowSpan="2">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ردیف</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rowSpan="2">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عنوان فعالیت</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rowSpan="2">
                  <a:txBody>
                    <a:bodyPr/>
                    <a:lstStyle/>
                    <a:p>
                      <a:pPr marL="0" marR="0" algn="ctr" rtl="1">
                        <a:spcBef>
                          <a:spcPts val="0"/>
                        </a:spcBef>
                        <a:spcAft>
                          <a:spcPts val="0"/>
                        </a:spcAft>
                      </a:pPr>
                      <a:r>
                        <a:rPr lang="ar-SA" sz="14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وزن نسبی در کل پروژه (درصد)</a:t>
                      </a:r>
                      <a:endParaRPr lang="en-US" sz="12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rowSpan="2">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خروجی یا نتایج قابل تحویل</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gridSpan="12">
                  <a:txBody>
                    <a:bodyPr/>
                    <a:lstStyle/>
                    <a:p>
                      <a:pPr marL="0" marR="0" algn="ctr" rtl="1">
                        <a:spcBef>
                          <a:spcPts val="0"/>
                        </a:spcBef>
                        <a:spcAft>
                          <a:spcPts val="0"/>
                        </a:spcAft>
                      </a:pPr>
                      <a:r>
                        <a:rPr lang="ar-SA" sz="14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برآورد زمان و تاریخ شروع و پایان (ماه)</a:t>
                      </a:r>
                      <a:endParaRPr lang="en-US" sz="12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8578148"/>
                  </a:ext>
                </a:extLst>
              </a:tr>
              <a:tr h="100674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1</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2</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3</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4</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5</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6</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7</a:t>
                      </a:r>
                      <a:endParaRPr lang="en-US" sz="12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8</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9</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10</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11</a:t>
                      </a:r>
                      <a:endParaRPr lang="en-US" sz="1200" b="1">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4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12</a:t>
                      </a:r>
                      <a:endParaRPr lang="en-US" sz="12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extLst>
                  <a:ext uri="{0D108BD9-81ED-4DB2-BD59-A6C34878D82A}">
                    <a16:rowId xmlns:a16="http://schemas.microsoft.com/office/drawing/2014/main" val="3265223492"/>
                  </a:ext>
                </a:extLst>
              </a:tr>
              <a:tr h="335583">
                <a:tc>
                  <a:txBody>
                    <a:bodyPr/>
                    <a:lstStyle/>
                    <a:p>
                      <a:pPr marL="0" marR="0" algn="ctr" rtl="1">
                        <a:spcBef>
                          <a:spcPts val="0"/>
                        </a:spcBef>
                        <a:spcAft>
                          <a:spcPts val="0"/>
                        </a:spcAft>
                      </a:pPr>
                      <a:r>
                        <a:rPr lang="ar-SA" sz="1400" b="1" dirty="0">
                          <a:effectLst/>
                          <a:latin typeface="Calibri" panose="020F0502020204030204" pitchFamily="34" charset="0"/>
                          <a:ea typeface="Times New Roman" panose="02020603050405020304" pitchFamily="18" charset="0"/>
                          <a:cs typeface="B Nazanin" panose="00000400000000000000" pitchFamily="2" charset="-78"/>
                        </a:rPr>
                        <a:t>1</a:t>
                      </a:r>
                      <a:endParaRPr lang="en-US" sz="1200" b="1"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Nazanin" panose="00000400000000000000" pitchFamily="2" charset="-78"/>
                        </a:rPr>
                        <a:t> </a:t>
                      </a:r>
                      <a:endParaRPr lang="en-US" sz="1100"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highlight>
                            <a:srgbClr val="A9A9A9"/>
                          </a:highligh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highlight>
                            <a:srgbClr val="A9A9A9"/>
                          </a:highligh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6328743"/>
                  </a:ext>
                </a:extLst>
              </a:tr>
              <a:tr h="335583">
                <a:tc>
                  <a:txBody>
                    <a:bodyPr/>
                    <a:lstStyle/>
                    <a:p>
                      <a:pPr marL="0" marR="0" algn="ctr" rtl="1">
                        <a:spcBef>
                          <a:spcPts val="0"/>
                        </a:spcBef>
                        <a:spcAft>
                          <a:spcPts val="0"/>
                        </a:spcAft>
                      </a:pPr>
                      <a:r>
                        <a:rPr lang="ar-SA" sz="1400" b="1" dirty="0">
                          <a:effectLst/>
                          <a:latin typeface="Calibri" panose="020F0502020204030204" pitchFamily="34" charset="0"/>
                          <a:ea typeface="Times New Roman" panose="02020603050405020304" pitchFamily="18" charset="0"/>
                          <a:cs typeface="B Nazanin" panose="00000400000000000000" pitchFamily="2" charset="-78"/>
                        </a:rPr>
                        <a:t>2</a:t>
                      </a:r>
                      <a:endParaRPr lang="en-US" sz="1200" b="1"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136942"/>
                  </a:ext>
                </a:extLst>
              </a:tr>
              <a:tr h="335583">
                <a:tc>
                  <a:txBody>
                    <a:bodyPr/>
                    <a:lstStyle/>
                    <a:p>
                      <a:pPr marL="0" marR="0" algn="ctr" rtl="1">
                        <a:spcBef>
                          <a:spcPts val="0"/>
                        </a:spcBef>
                        <a:spcAft>
                          <a:spcPts val="0"/>
                        </a:spcAft>
                      </a:pPr>
                      <a:r>
                        <a:rPr lang="ar-SA" sz="1400" b="1" dirty="0">
                          <a:effectLst/>
                          <a:latin typeface="Calibri" panose="020F0502020204030204" pitchFamily="34" charset="0"/>
                          <a:ea typeface="Times New Roman" panose="02020603050405020304" pitchFamily="18" charset="0"/>
                          <a:cs typeface="B Nazanin" panose="00000400000000000000" pitchFamily="2" charset="-78"/>
                        </a:rPr>
                        <a:t>3</a:t>
                      </a:r>
                      <a:endParaRPr lang="en-US" sz="1200" b="1"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8715086"/>
                  </a:ext>
                </a:extLst>
              </a:tr>
              <a:tr h="335583">
                <a:tc>
                  <a:txBody>
                    <a:bodyPr/>
                    <a:lstStyle/>
                    <a:p>
                      <a:pPr marL="0" marR="0" algn="ctr" rtl="1">
                        <a:spcBef>
                          <a:spcPts val="0"/>
                        </a:spcBef>
                        <a:spcAft>
                          <a:spcPts val="0"/>
                        </a:spcAft>
                      </a:pPr>
                      <a:r>
                        <a:rPr lang="ar-SA" sz="1400" b="1" dirty="0">
                          <a:effectLst/>
                          <a:latin typeface="Calibri" panose="020F0502020204030204" pitchFamily="34" charset="0"/>
                          <a:ea typeface="Times New Roman" panose="02020603050405020304" pitchFamily="18" charset="0"/>
                          <a:cs typeface="B Nazanin" panose="00000400000000000000" pitchFamily="2" charset="-78"/>
                        </a:rPr>
                        <a:t>4</a:t>
                      </a:r>
                      <a:endParaRPr lang="en-US" sz="1200" b="1"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Nazanin" panose="00000400000000000000" pitchFamily="2" charset="-78"/>
                        </a:rPr>
                        <a:t> </a:t>
                      </a:r>
                      <a:endParaRPr lang="en-US" sz="1100"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highlight>
                            <a:srgbClr val="A9A9A9"/>
                          </a:highligh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highlight>
                            <a:srgbClr val="A9A9A9"/>
                          </a:highligh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528975"/>
                  </a:ext>
                </a:extLst>
              </a:tr>
              <a:tr h="335583">
                <a:tc>
                  <a:txBody>
                    <a:bodyPr/>
                    <a:lstStyle/>
                    <a:p>
                      <a:pPr marL="0" marR="0" algn="ctr" rtl="1">
                        <a:spcBef>
                          <a:spcPts val="0"/>
                        </a:spcBef>
                        <a:spcAft>
                          <a:spcPts val="0"/>
                        </a:spcAft>
                      </a:pPr>
                      <a:r>
                        <a:rPr lang="ar-SA" sz="1400" b="1" dirty="0">
                          <a:effectLst/>
                          <a:latin typeface="Calibri" panose="020F0502020204030204" pitchFamily="34" charset="0"/>
                          <a:ea typeface="Times New Roman" panose="02020603050405020304" pitchFamily="18" charset="0"/>
                          <a:cs typeface="B Nazanin" panose="00000400000000000000" pitchFamily="2" charset="-78"/>
                        </a:rPr>
                        <a:t>5</a:t>
                      </a:r>
                      <a:endParaRPr lang="en-US" sz="1200" b="1"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Nazanin" panose="00000400000000000000" pitchFamily="2" charset="-78"/>
                        </a:rPr>
                        <a:t> </a:t>
                      </a:r>
                      <a:endParaRPr lang="en-US" sz="1100"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Nazanin" panose="00000400000000000000" pitchFamily="2" charset="-78"/>
                        </a:rPr>
                        <a:t> </a:t>
                      </a:r>
                      <a:endParaRPr lang="en-US" sz="110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Nazanin" panose="00000400000000000000" pitchFamily="2" charset="-78"/>
                        </a:rPr>
                        <a:t> </a:t>
                      </a:r>
                      <a:endParaRPr lang="en-US" sz="1100" dirty="0">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935380"/>
                  </a:ext>
                </a:extLst>
              </a:tr>
            </a:tbl>
          </a:graphicData>
        </a:graphic>
      </p:graphicFrame>
    </p:spTree>
    <p:extLst>
      <p:ext uri="{BB962C8B-B14F-4D97-AF65-F5344CB8AC3E}">
        <p14:creationId xmlns:p14="http://schemas.microsoft.com/office/powerpoint/2010/main" val="287358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3D7C68-0F8F-D1DF-617C-3876C42E920C}"/>
              </a:ext>
            </a:extLst>
          </p:cNvPr>
          <p:cNvSpPr txBox="1"/>
          <p:nvPr/>
        </p:nvSpPr>
        <p:spPr>
          <a:xfrm>
            <a:off x="5324207" y="1025332"/>
            <a:ext cx="6096000" cy="369332"/>
          </a:xfrm>
          <a:prstGeom prst="rect">
            <a:avLst/>
          </a:prstGeom>
          <a:noFill/>
        </p:spPr>
        <p:txBody>
          <a:bodyPr wrap="square">
            <a:spAutoFit/>
          </a:bodyPr>
          <a:lstStyle/>
          <a:p>
            <a:pPr algn="r" rtl="1"/>
            <a:r>
              <a:rPr lang="fa-IR" dirty="0">
                <a:cs typeface="B Nazanin" panose="00000400000000000000" pitchFamily="2" charset="-78"/>
              </a:rPr>
              <a:t>ساختار هزینه سال اول خود را شرح دهید.</a:t>
            </a:r>
          </a:p>
        </p:txBody>
      </p:sp>
      <p:graphicFrame>
        <p:nvGraphicFramePr>
          <p:cNvPr id="6" name="Table 5">
            <a:extLst>
              <a:ext uri="{FF2B5EF4-FFF2-40B4-BE49-F238E27FC236}">
                <a16:creationId xmlns:a16="http://schemas.microsoft.com/office/drawing/2014/main" id="{1A148DB2-6425-980D-C1F9-28631FDAC8C4}"/>
              </a:ext>
            </a:extLst>
          </p:cNvPr>
          <p:cNvGraphicFramePr>
            <a:graphicFrameLocks noGrp="1"/>
          </p:cNvGraphicFramePr>
          <p:nvPr>
            <p:extLst>
              <p:ext uri="{D42A27DB-BD31-4B8C-83A1-F6EECF244321}">
                <p14:modId xmlns:p14="http://schemas.microsoft.com/office/powerpoint/2010/main" val="1431605584"/>
              </p:ext>
            </p:extLst>
          </p:nvPr>
        </p:nvGraphicFramePr>
        <p:xfrm>
          <a:off x="812827" y="1533969"/>
          <a:ext cx="10607380" cy="2105277"/>
        </p:xfrm>
        <a:graphic>
          <a:graphicData uri="http://schemas.openxmlformats.org/drawingml/2006/table">
            <a:tbl>
              <a:tblPr rtl="1" firstRow="1" firstCol="1" bandRow="1"/>
              <a:tblGrid>
                <a:gridCol w="891421">
                  <a:extLst>
                    <a:ext uri="{9D8B030D-6E8A-4147-A177-3AD203B41FA5}">
                      <a16:colId xmlns:a16="http://schemas.microsoft.com/office/drawing/2014/main" val="2639826774"/>
                    </a:ext>
                  </a:extLst>
                </a:gridCol>
                <a:gridCol w="4131392">
                  <a:extLst>
                    <a:ext uri="{9D8B030D-6E8A-4147-A177-3AD203B41FA5}">
                      <a16:colId xmlns:a16="http://schemas.microsoft.com/office/drawing/2014/main" val="2412758393"/>
                    </a:ext>
                  </a:extLst>
                </a:gridCol>
                <a:gridCol w="2228552">
                  <a:extLst>
                    <a:ext uri="{9D8B030D-6E8A-4147-A177-3AD203B41FA5}">
                      <a16:colId xmlns:a16="http://schemas.microsoft.com/office/drawing/2014/main" val="3388311386"/>
                    </a:ext>
                  </a:extLst>
                </a:gridCol>
                <a:gridCol w="3356015">
                  <a:extLst>
                    <a:ext uri="{9D8B030D-6E8A-4147-A177-3AD203B41FA5}">
                      <a16:colId xmlns:a16="http://schemas.microsoft.com/office/drawing/2014/main" val="4131286929"/>
                    </a:ext>
                  </a:extLst>
                </a:gridCol>
              </a:tblGrid>
              <a:tr h="533122">
                <a:tc>
                  <a:txBody>
                    <a:bodyPr/>
                    <a:lstStyle/>
                    <a:p>
                      <a:pPr marL="0" marR="0" algn="ctr" rtl="1">
                        <a:spcBef>
                          <a:spcPts val="0"/>
                        </a:spcBef>
                        <a:spcAft>
                          <a:spcPts val="0"/>
                        </a:spcAft>
                      </a:pPr>
                      <a:r>
                        <a:rPr lang="ar-SA" sz="16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ردیف</a:t>
                      </a:r>
                      <a:endParaRPr lang="en-US" sz="16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6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سرفصل هزینه</a:t>
                      </a:r>
                      <a:endParaRPr lang="en-US" sz="16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6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هزینه کل (میلیون تومان)</a:t>
                      </a:r>
                      <a:endParaRPr lang="en-US" sz="16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spcBef>
                          <a:spcPts val="0"/>
                        </a:spcBef>
                        <a:spcAft>
                          <a:spcPts val="0"/>
                        </a:spcAft>
                      </a:pPr>
                      <a:r>
                        <a:rPr lang="ar-SA" sz="1600" b="1"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rPr>
                        <a:t>سایر توضیحات</a:t>
                      </a:r>
                      <a:endParaRPr lang="en-US" sz="1600" dirty="0">
                        <a:solidFill>
                          <a:schemeClr val="bg1"/>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extLst>
                  <a:ext uri="{0D108BD9-81ED-4DB2-BD59-A6C34878D82A}">
                    <a16:rowId xmlns:a16="http://schemas.microsoft.com/office/drawing/2014/main" val="3586051018"/>
                  </a:ext>
                </a:extLst>
              </a:tr>
              <a:tr h="31443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Mitra" panose="00000400000000000000" pitchFamily="2" charset="-78"/>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5142756"/>
                  </a:ext>
                </a:extLst>
              </a:tr>
              <a:tr h="31443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en-US"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679533"/>
                  </a:ext>
                </a:extLst>
              </a:tr>
              <a:tr h="31443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2780036"/>
                  </a:ext>
                </a:extLst>
              </a:tr>
              <a:tr h="31443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411586"/>
                  </a:ext>
                </a:extLst>
              </a:tr>
              <a:tr h="314431">
                <a:tc>
                  <a:txBody>
                    <a:bodyPr/>
                    <a:lstStyle/>
                    <a:p>
                      <a:pPr marL="0" marR="0" algn="ctr" rtl="1">
                        <a:spcBef>
                          <a:spcPts val="0"/>
                        </a:spcBef>
                        <a:spcAft>
                          <a:spcPts val="0"/>
                        </a:spcAft>
                      </a:pPr>
                      <a:r>
                        <a:rPr lang="ar-SA" sz="1300">
                          <a:effectLst/>
                          <a:latin typeface="Calibri" panose="020F0502020204030204" pitchFamily="34" charset="0"/>
                          <a:ea typeface="Times New Roman" panose="02020603050405020304" pitchFamily="18" charset="0"/>
                          <a:cs typeface="B Mitra" panose="00000400000000000000" pitchFamily="2" charset="-78"/>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Mitra" panose="00000400000000000000" pitchFamily="2" charset="-78"/>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Mitra" panose="00000400000000000000" pitchFamily="2" charset="-78"/>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300" dirty="0">
                          <a:effectLst/>
                          <a:latin typeface="Calibri" panose="020F0502020204030204" pitchFamily="34" charset="0"/>
                          <a:ea typeface="Times New Roman" panose="02020603050405020304" pitchFamily="18" charset="0"/>
                          <a:cs typeface="B Mitra" panose="00000400000000000000" pitchFamily="2" charset="-78"/>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89935"/>
                  </a:ext>
                </a:extLst>
              </a:tr>
            </a:tbl>
          </a:graphicData>
        </a:graphic>
      </p:graphicFrame>
      <p:sp>
        <p:nvSpPr>
          <p:cNvPr id="8" name="TextBox 7">
            <a:extLst>
              <a:ext uri="{FF2B5EF4-FFF2-40B4-BE49-F238E27FC236}">
                <a16:creationId xmlns:a16="http://schemas.microsoft.com/office/drawing/2014/main" id="{55AD0671-F783-744E-D21D-8D125DBC8BC4}"/>
              </a:ext>
            </a:extLst>
          </p:cNvPr>
          <p:cNvSpPr txBox="1"/>
          <p:nvPr/>
        </p:nvSpPr>
        <p:spPr>
          <a:xfrm>
            <a:off x="5324207" y="3819363"/>
            <a:ext cx="6096000" cy="369332"/>
          </a:xfrm>
          <a:prstGeom prst="rect">
            <a:avLst/>
          </a:prstGeom>
          <a:noFill/>
        </p:spPr>
        <p:txBody>
          <a:bodyPr wrap="square">
            <a:spAutoFit/>
          </a:bodyPr>
          <a:lstStyle/>
          <a:p>
            <a:pPr algn="r" rtl="1"/>
            <a:r>
              <a:rPr lang="ar-SA" sz="1800" dirty="0">
                <a:effectLst/>
                <a:latin typeface="B Mitra" panose="00000400000000000000" pitchFamily="2" charset="-78"/>
                <a:ea typeface="MS Mincho" panose="02020609040205080304" pitchFamily="49" charset="-128"/>
                <a:cs typeface="B Nazanin" panose="00000400000000000000" pitchFamily="2" charset="-78"/>
              </a:rPr>
              <a:t>هزينه </a:t>
            </a:r>
            <a:r>
              <a:rPr lang="fa-IR" sz="1800" dirty="0">
                <a:effectLst/>
                <a:latin typeface="B Mitra" panose="00000400000000000000" pitchFamily="2" charset="-78"/>
                <a:ea typeface="MS Mincho" panose="02020609040205080304" pitchFamily="49" charset="-128"/>
                <a:cs typeface="B Nazanin" panose="00000400000000000000" pitchFamily="2" charset="-78"/>
              </a:rPr>
              <a:t>نیروی انسانی</a:t>
            </a:r>
            <a:r>
              <a:rPr lang="ar-SA" sz="1800" dirty="0">
                <a:effectLst/>
                <a:latin typeface="B Mitra" panose="00000400000000000000" pitchFamily="2" charset="-78"/>
                <a:ea typeface="MS Mincho" panose="02020609040205080304" pitchFamily="49" charset="-128"/>
                <a:cs typeface="B Nazanin" panose="00000400000000000000" pitchFamily="2" charset="-78"/>
              </a:rPr>
              <a:t> (پرسنلي) با ذكر مشخصات كامل و ميزان اشتغال هر فرد </a:t>
            </a:r>
            <a:endParaRPr lang="en-US" dirty="0"/>
          </a:p>
        </p:txBody>
      </p:sp>
      <p:graphicFrame>
        <p:nvGraphicFramePr>
          <p:cNvPr id="9" name="Table 8">
            <a:extLst>
              <a:ext uri="{FF2B5EF4-FFF2-40B4-BE49-F238E27FC236}">
                <a16:creationId xmlns:a16="http://schemas.microsoft.com/office/drawing/2014/main" id="{FB3F81A6-8827-4761-E98F-7F87C83AA8BF}"/>
              </a:ext>
            </a:extLst>
          </p:cNvPr>
          <p:cNvGraphicFramePr>
            <a:graphicFrameLocks noGrp="1"/>
          </p:cNvGraphicFramePr>
          <p:nvPr>
            <p:extLst>
              <p:ext uri="{D42A27DB-BD31-4B8C-83A1-F6EECF244321}">
                <p14:modId xmlns:p14="http://schemas.microsoft.com/office/powerpoint/2010/main" val="3198433459"/>
              </p:ext>
            </p:extLst>
          </p:nvPr>
        </p:nvGraphicFramePr>
        <p:xfrm>
          <a:off x="679938" y="4388362"/>
          <a:ext cx="10740269" cy="1758138"/>
        </p:xfrm>
        <a:graphic>
          <a:graphicData uri="http://schemas.openxmlformats.org/drawingml/2006/table">
            <a:tbl>
              <a:tblPr rtl="1"/>
              <a:tblGrid>
                <a:gridCol w="940318">
                  <a:extLst>
                    <a:ext uri="{9D8B030D-6E8A-4147-A177-3AD203B41FA5}">
                      <a16:colId xmlns:a16="http://schemas.microsoft.com/office/drawing/2014/main" val="3246583544"/>
                    </a:ext>
                  </a:extLst>
                </a:gridCol>
                <a:gridCol w="3220451">
                  <a:extLst>
                    <a:ext uri="{9D8B030D-6E8A-4147-A177-3AD203B41FA5}">
                      <a16:colId xmlns:a16="http://schemas.microsoft.com/office/drawing/2014/main" val="2882812954"/>
                    </a:ext>
                  </a:extLst>
                </a:gridCol>
                <a:gridCol w="2108918">
                  <a:extLst>
                    <a:ext uri="{9D8B030D-6E8A-4147-A177-3AD203B41FA5}">
                      <a16:colId xmlns:a16="http://schemas.microsoft.com/office/drawing/2014/main" val="2127882890"/>
                    </a:ext>
                  </a:extLst>
                </a:gridCol>
                <a:gridCol w="2636737">
                  <a:extLst>
                    <a:ext uri="{9D8B030D-6E8A-4147-A177-3AD203B41FA5}">
                      <a16:colId xmlns:a16="http://schemas.microsoft.com/office/drawing/2014/main" val="3759187326"/>
                    </a:ext>
                  </a:extLst>
                </a:gridCol>
                <a:gridCol w="1833845">
                  <a:extLst>
                    <a:ext uri="{9D8B030D-6E8A-4147-A177-3AD203B41FA5}">
                      <a16:colId xmlns:a16="http://schemas.microsoft.com/office/drawing/2014/main" val="4051176516"/>
                    </a:ext>
                  </a:extLst>
                </a:gridCol>
              </a:tblGrid>
              <a:tr h="429823">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رديف</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نوع فعاليت هر فرد</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نقش فرد</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حقوق ماهیانه</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مجموع</a:t>
                      </a:r>
                      <a:r>
                        <a:rPr lang="fa-IR"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حقوق سال اول</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extLst>
                  <a:ext uri="{0D108BD9-81ED-4DB2-BD59-A6C34878D82A}">
                    <a16:rowId xmlns:a16="http://schemas.microsoft.com/office/drawing/2014/main" val="1734884254"/>
                  </a:ext>
                </a:extLst>
              </a:tr>
              <a:tr h="265663">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1</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dirty="0">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dirty="0">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2609215"/>
                  </a:ext>
                </a:extLst>
              </a:tr>
              <a:tr h="265663">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2</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Black" panose="020B0A040201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131742"/>
                  </a:ext>
                </a:extLst>
              </a:tr>
              <a:tr h="265663">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3</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fa-IR" sz="1200" b="0">
                          <a:solidFill>
                            <a:srgbClr val="0F0D29"/>
                          </a:solidFill>
                          <a:effectLst/>
                          <a:latin typeface="Arial Black" panose="020B0A040201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fa-IR" sz="1200" b="0">
                          <a:solidFill>
                            <a:srgbClr val="0F0D29"/>
                          </a:solidFill>
                          <a:effectLst/>
                          <a:latin typeface="Arial Black" panose="020B0A040201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733627"/>
                  </a:ext>
                </a:extLst>
              </a:tr>
              <a:tr h="265663">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4</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fa-IR"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fa-IR" sz="1200" b="0">
                          <a:solidFill>
                            <a:srgbClr val="0F0D29"/>
                          </a:solidFill>
                          <a:effectLst/>
                          <a:latin typeface="Arial Black" panose="020B0A040201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ar-SA" sz="1200" b="0">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lgn="ctr" rtl="1">
                        <a:lnSpc>
                          <a:spcPct val="115000"/>
                        </a:lnSpc>
                        <a:spcBef>
                          <a:spcPts val="0"/>
                        </a:spcBef>
                        <a:spcAft>
                          <a:spcPts val="0"/>
                        </a:spcAft>
                      </a:pPr>
                      <a:r>
                        <a:rPr lang="en-US" sz="1200" b="1">
                          <a:solidFill>
                            <a:srgbClr val="0F0D29"/>
                          </a:solidFill>
                          <a:effectLst/>
                          <a:latin typeface="Arial" panose="020B0604020202020204" pitchFamily="34" charset="0"/>
                          <a:ea typeface="MS Mincho" panose="02020609040205080304" pitchFamily="49" charset="-128"/>
                          <a:cs typeface="B Nazanin" panose="00000400000000000000" pitchFamily="2" charset="-78"/>
                        </a:rPr>
                        <a:t> </a:t>
                      </a:r>
                      <a:endParaRPr lang="en-US" sz="12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547934"/>
                  </a:ext>
                </a:extLst>
              </a:tr>
              <a:tr h="265663">
                <a:tc gridSpan="5">
                  <a:txBody>
                    <a:bodyPr/>
                    <a:lstStyle/>
                    <a:p>
                      <a:pPr marL="274320" marR="0" algn="just" rtl="1">
                        <a:lnSpc>
                          <a:spcPct val="115000"/>
                        </a:lnSpc>
                        <a:spcBef>
                          <a:spcPts val="0"/>
                        </a:spcBef>
                        <a:spcAft>
                          <a:spcPts val="0"/>
                        </a:spcAft>
                      </a:pPr>
                      <a:r>
                        <a:rPr lang="ar-SA" sz="1200" b="0" dirty="0">
                          <a:solidFill>
                            <a:srgbClr val="0F0D29"/>
                          </a:solidFill>
                          <a:effectLst/>
                          <a:latin typeface="Arial" panose="020B0604020202020204" pitchFamily="34" charset="0"/>
                          <a:ea typeface="MS Mincho" panose="02020609040205080304" pitchFamily="49" charset="-128"/>
                          <a:cs typeface="B Nazanin" panose="00000400000000000000" pitchFamily="2" charset="-78"/>
                        </a:rPr>
                        <a:t>جمع هزينه پرسنلي:          ريال                                          </a:t>
                      </a:r>
                      <a:endParaRPr lang="en-US" sz="1200" b="1" dirty="0">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9518689"/>
                  </a:ext>
                </a:extLst>
              </a:tr>
            </a:tbl>
          </a:graphicData>
        </a:graphic>
      </p:graphicFrame>
      <p:sp>
        <p:nvSpPr>
          <p:cNvPr id="2" name="Flowchart: Document 1">
            <a:extLst>
              <a:ext uri="{FF2B5EF4-FFF2-40B4-BE49-F238E27FC236}">
                <a16:creationId xmlns:a16="http://schemas.microsoft.com/office/drawing/2014/main" id="{86869859-B187-2D40-C754-A4E823BADEEB}"/>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ساختار هزینه</a:t>
            </a:r>
          </a:p>
        </p:txBody>
      </p:sp>
    </p:spTree>
    <p:extLst>
      <p:ext uri="{BB962C8B-B14F-4D97-AF65-F5344CB8AC3E}">
        <p14:creationId xmlns:p14="http://schemas.microsoft.com/office/powerpoint/2010/main" val="602401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3D7C68-0F8F-D1DF-617C-3876C42E920C}"/>
              </a:ext>
            </a:extLst>
          </p:cNvPr>
          <p:cNvSpPr txBox="1"/>
          <p:nvPr/>
        </p:nvSpPr>
        <p:spPr>
          <a:xfrm>
            <a:off x="5324207" y="1025332"/>
            <a:ext cx="6096000" cy="369332"/>
          </a:xfrm>
          <a:prstGeom prst="rect">
            <a:avLst/>
          </a:prstGeom>
          <a:noFill/>
        </p:spPr>
        <p:txBody>
          <a:bodyPr wrap="square">
            <a:spAutoFit/>
          </a:bodyPr>
          <a:lstStyle/>
          <a:p>
            <a:pPr algn="r" rtl="1"/>
            <a:r>
              <a:rPr lang="fa-IR" dirty="0">
                <a:cs typeface="B Nazanin" panose="00000400000000000000" pitchFamily="2" charset="-78"/>
              </a:rPr>
              <a:t>جمع هزينه هاي طرح:</a:t>
            </a:r>
          </a:p>
        </p:txBody>
      </p:sp>
      <p:sp>
        <p:nvSpPr>
          <p:cNvPr id="2" name="Flowchart: Document 1">
            <a:extLst>
              <a:ext uri="{FF2B5EF4-FFF2-40B4-BE49-F238E27FC236}">
                <a16:creationId xmlns:a16="http://schemas.microsoft.com/office/drawing/2014/main" id="{86869859-B187-2D40-C754-A4E823BADEEB}"/>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ساختار هزینه</a:t>
            </a:r>
          </a:p>
        </p:txBody>
      </p:sp>
      <p:graphicFrame>
        <p:nvGraphicFramePr>
          <p:cNvPr id="3" name="Table 2">
            <a:extLst>
              <a:ext uri="{FF2B5EF4-FFF2-40B4-BE49-F238E27FC236}">
                <a16:creationId xmlns:a16="http://schemas.microsoft.com/office/drawing/2014/main" id="{07280741-008F-B188-7269-0FF441C4972E}"/>
              </a:ext>
            </a:extLst>
          </p:cNvPr>
          <p:cNvGraphicFramePr>
            <a:graphicFrameLocks noGrp="1"/>
          </p:cNvGraphicFramePr>
          <p:nvPr>
            <p:extLst>
              <p:ext uri="{D42A27DB-BD31-4B8C-83A1-F6EECF244321}">
                <p14:modId xmlns:p14="http://schemas.microsoft.com/office/powerpoint/2010/main" val="3050980834"/>
              </p:ext>
            </p:extLst>
          </p:nvPr>
        </p:nvGraphicFramePr>
        <p:xfrm>
          <a:off x="1072662" y="1599381"/>
          <a:ext cx="10515600" cy="1763838"/>
        </p:xfrm>
        <a:graphic>
          <a:graphicData uri="http://schemas.openxmlformats.org/drawingml/2006/table">
            <a:tbl>
              <a:tblPr rtl="1"/>
              <a:tblGrid>
                <a:gridCol w="2988534">
                  <a:extLst>
                    <a:ext uri="{9D8B030D-6E8A-4147-A177-3AD203B41FA5}">
                      <a16:colId xmlns:a16="http://schemas.microsoft.com/office/drawing/2014/main" val="2857041963"/>
                    </a:ext>
                  </a:extLst>
                </a:gridCol>
                <a:gridCol w="2269266">
                  <a:extLst>
                    <a:ext uri="{9D8B030D-6E8A-4147-A177-3AD203B41FA5}">
                      <a16:colId xmlns:a16="http://schemas.microsoft.com/office/drawing/2014/main" val="3294862643"/>
                    </a:ext>
                  </a:extLst>
                </a:gridCol>
                <a:gridCol w="2389144">
                  <a:extLst>
                    <a:ext uri="{9D8B030D-6E8A-4147-A177-3AD203B41FA5}">
                      <a16:colId xmlns:a16="http://schemas.microsoft.com/office/drawing/2014/main" val="2561480938"/>
                    </a:ext>
                  </a:extLst>
                </a:gridCol>
                <a:gridCol w="2868656">
                  <a:extLst>
                    <a:ext uri="{9D8B030D-6E8A-4147-A177-3AD203B41FA5}">
                      <a16:colId xmlns:a16="http://schemas.microsoft.com/office/drawing/2014/main" val="829486224"/>
                    </a:ext>
                  </a:extLst>
                </a:gridCol>
              </a:tblGrid>
              <a:tr h="536439">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پرسنلي</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وسايل و مواد مصرفي</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303345"/>
                  </a:ext>
                </a:extLst>
              </a:tr>
              <a:tr h="456165">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آزمايش‌ها و خدمات تخصصي</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مسافرت</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484650"/>
                  </a:ext>
                </a:extLst>
              </a:tr>
              <a:tr h="451061">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وسايل  غير مصرفي</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1" eaLnBrk="1" latinLnBrk="0" hangingPunct="1">
                        <a:lnSpc>
                          <a:spcPct val="115000"/>
                        </a:lnSpc>
                        <a:spcBef>
                          <a:spcPts val="0"/>
                        </a:spcBef>
                        <a:spcAft>
                          <a:spcPts val="0"/>
                        </a:spcAft>
                      </a:pPr>
                      <a:r>
                        <a:rPr lang="ar-SA"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rPr>
                        <a:t>هزينه هاي ديگر</a:t>
                      </a:r>
                      <a:endParaRPr lang="en-US" sz="1600" b="1" kern="1200" dirty="0">
                        <a:solidFill>
                          <a:schemeClr val="bg1"/>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defTabSz="914400" rtl="1" eaLnBrk="1" latinLnBrk="0" hangingPunct="1">
                        <a:lnSpc>
                          <a:spcPct val="115000"/>
                        </a:lnSpc>
                        <a:spcBef>
                          <a:spcPts val="0"/>
                        </a:spcBef>
                        <a:spcAft>
                          <a:spcPts val="0"/>
                        </a:spcAft>
                      </a:pPr>
                      <a:r>
                        <a:rPr lang="en-US" sz="1600" b="1" kern="1200">
                          <a:solidFill>
                            <a:schemeClr val="bg1"/>
                          </a:solidFill>
                          <a:effectLst/>
                          <a:latin typeface="Calibri" panose="020F0502020204030204" pitchFamily="34" charset="0"/>
                          <a:ea typeface="MS Mincho" panose="02020609040205080304" pitchFamily="49" charset="-128"/>
                          <a:cs typeface="B Nazanin" panose="00000400000000000000" pitchFamily="2" charset="-78"/>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610240"/>
                  </a:ext>
                </a:extLst>
              </a:tr>
              <a:tr h="320173">
                <a:tc gridSpan="4">
                  <a:txBody>
                    <a:bodyPr/>
                    <a:lstStyle/>
                    <a:p>
                      <a:pPr marL="0" marR="0" algn="r" defTabSz="914400" rtl="1" eaLnBrk="1" latinLnBrk="0" hangingPunct="1">
                        <a:lnSpc>
                          <a:spcPct val="115000"/>
                        </a:lnSpc>
                        <a:spcBef>
                          <a:spcPts val="0"/>
                        </a:spcBef>
                        <a:spcAft>
                          <a:spcPts val="0"/>
                        </a:spcAft>
                      </a:pPr>
                      <a:r>
                        <a:rPr lang="ar-SA" sz="1600" b="1" kern="1200" dirty="0">
                          <a:solidFill>
                            <a:srgbClr val="1A53B0"/>
                          </a:solidFill>
                          <a:effectLst/>
                          <a:latin typeface="Calibri" panose="020F0502020204030204" pitchFamily="34" charset="0"/>
                          <a:ea typeface="MS Mincho" panose="02020609040205080304" pitchFamily="49" charset="-128"/>
                          <a:cs typeface="B Nazanin" panose="00000400000000000000" pitchFamily="2" charset="-78"/>
                        </a:rPr>
                        <a:t>جمع كل                ريال</a:t>
                      </a:r>
                      <a:endParaRPr lang="en-US" sz="1600" b="1" kern="1200" dirty="0">
                        <a:solidFill>
                          <a:srgbClr val="1A53B0"/>
                        </a:solidFill>
                        <a:effectLst/>
                        <a:latin typeface="Calibri" panose="020F0502020204030204" pitchFamily="34" charset="0"/>
                        <a:ea typeface="MS Mincho" panose="02020609040205080304" pitchFamily="49" charset="-128"/>
                        <a:cs typeface="B Nazanin" panose="00000400000000000000"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5115205"/>
                  </a:ext>
                </a:extLst>
              </a:tr>
            </a:tbl>
          </a:graphicData>
        </a:graphic>
      </p:graphicFrame>
    </p:spTree>
    <p:extLst>
      <p:ext uri="{BB962C8B-B14F-4D97-AF65-F5344CB8AC3E}">
        <p14:creationId xmlns:p14="http://schemas.microsoft.com/office/powerpoint/2010/main" val="3319262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226C1EA-DCE7-F1FD-8502-FD255A1C92DD}"/>
              </a:ext>
            </a:extLst>
          </p:cNvPr>
          <p:cNvGraphicFramePr>
            <a:graphicFrameLocks noGrp="1"/>
          </p:cNvGraphicFramePr>
          <p:nvPr>
            <p:extLst>
              <p:ext uri="{D42A27DB-BD31-4B8C-83A1-F6EECF244321}">
                <p14:modId xmlns:p14="http://schemas.microsoft.com/office/powerpoint/2010/main" val="3532338749"/>
              </p:ext>
            </p:extLst>
          </p:nvPr>
        </p:nvGraphicFramePr>
        <p:xfrm>
          <a:off x="568570" y="5281702"/>
          <a:ext cx="11242430" cy="1059657"/>
        </p:xfrm>
        <a:graphic>
          <a:graphicData uri="http://schemas.openxmlformats.org/drawingml/2006/table">
            <a:tbl>
              <a:tblPr rtl="1" firstRow="1" firstCol="1" bandRow="1"/>
              <a:tblGrid>
                <a:gridCol w="2266474">
                  <a:extLst>
                    <a:ext uri="{9D8B030D-6E8A-4147-A177-3AD203B41FA5}">
                      <a16:colId xmlns:a16="http://schemas.microsoft.com/office/drawing/2014/main" val="1503923498"/>
                    </a:ext>
                  </a:extLst>
                </a:gridCol>
                <a:gridCol w="2082098">
                  <a:extLst>
                    <a:ext uri="{9D8B030D-6E8A-4147-A177-3AD203B41FA5}">
                      <a16:colId xmlns:a16="http://schemas.microsoft.com/office/drawing/2014/main" val="750496847"/>
                    </a:ext>
                  </a:extLst>
                </a:gridCol>
                <a:gridCol w="4125972">
                  <a:extLst>
                    <a:ext uri="{9D8B030D-6E8A-4147-A177-3AD203B41FA5}">
                      <a16:colId xmlns:a16="http://schemas.microsoft.com/office/drawing/2014/main" val="1331667905"/>
                    </a:ext>
                  </a:extLst>
                </a:gridCol>
                <a:gridCol w="2767886">
                  <a:extLst>
                    <a:ext uri="{9D8B030D-6E8A-4147-A177-3AD203B41FA5}">
                      <a16:colId xmlns:a16="http://schemas.microsoft.com/office/drawing/2014/main" val="3900132010"/>
                    </a:ext>
                  </a:extLst>
                </a:gridCol>
              </a:tblGrid>
              <a:tr h="544667">
                <a:tc>
                  <a:txBody>
                    <a:bodyPr/>
                    <a:lstStyle/>
                    <a:p>
                      <a:pPr marL="0" marR="0" algn="ctr" rtl="1">
                        <a:lnSpc>
                          <a:spcPct val="115000"/>
                        </a:lnSpc>
                        <a:spcBef>
                          <a:spcPts val="0"/>
                        </a:spcBef>
                        <a:spcAft>
                          <a:spcPts val="0"/>
                        </a:spcAft>
                      </a:pPr>
                      <a:r>
                        <a:rPr lang="fa-IR" sz="1600" b="1" dirty="0">
                          <a:solidFill>
                            <a:schemeClr val="bg1"/>
                          </a:solidFill>
                          <a:effectLst/>
                          <a:latin typeface="Times New Roman" panose="02020603050405020304" pitchFamily="18" charset="0"/>
                          <a:ea typeface="Calibri" panose="020F0502020204030204" pitchFamily="34" charset="0"/>
                          <a:cs typeface="B Nazanin" panose="00000400000000000000" pitchFamily="2" charset="-78"/>
                        </a:rPr>
                        <a:t>نام و نام خانوادگی رابط طرح</a:t>
                      </a:r>
                      <a:endParaRPr lang="en-US" sz="1050" dirty="0">
                        <a:solidFill>
                          <a:schemeClr val="bg1"/>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lnSpc>
                          <a:spcPct val="115000"/>
                        </a:lnSpc>
                        <a:spcBef>
                          <a:spcPts val="0"/>
                        </a:spcBef>
                        <a:spcAft>
                          <a:spcPts val="0"/>
                        </a:spcAft>
                      </a:pPr>
                      <a:r>
                        <a:rPr lang="fa-IR" sz="1600" b="1" dirty="0">
                          <a:solidFill>
                            <a:schemeClr val="bg1"/>
                          </a:solidFill>
                          <a:effectLst/>
                          <a:latin typeface="Times New Roman" panose="02020603050405020304" pitchFamily="18" charset="0"/>
                          <a:ea typeface="Calibri" panose="020F0502020204030204" pitchFamily="34" charset="0"/>
                          <a:cs typeface="B Nazanin" panose="00000400000000000000" pitchFamily="2" charset="-78"/>
                        </a:rPr>
                        <a:t>تلفن ثابت و همراه</a:t>
                      </a:r>
                      <a:endParaRPr lang="en-US" sz="1050" dirty="0">
                        <a:solidFill>
                          <a:schemeClr val="bg1"/>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lnSpc>
                          <a:spcPct val="115000"/>
                        </a:lnSpc>
                        <a:spcBef>
                          <a:spcPts val="0"/>
                        </a:spcBef>
                        <a:spcAft>
                          <a:spcPts val="0"/>
                        </a:spcAft>
                      </a:pPr>
                      <a:r>
                        <a:rPr lang="fa-IR" sz="1600" b="1" dirty="0">
                          <a:solidFill>
                            <a:schemeClr val="bg1"/>
                          </a:solidFill>
                          <a:effectLst/>
                          <a:latin typeface="Times New Roman" panose="02020603050405020304" pitchFamily="18" charset="0"/>
                          <a:ea typeface="Calibri" panose="020F0502020204030204" pitchFamily="34" charset="0"/>
                          <a:cs typeface="B Nazanin" panose="00000400000000000000" pitchFamily="2" charset="-78"/>
                        </a:rPr>
                        <a:t>ایمیل</a:t>
                      </a:r>
                      <a:endParaRPr lang="en-US" sz="1050" dirty="0">
                        <a:solidFill>
                          <a:schemeClr val="bg1"/>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tc>
                  <a:txBody>
                    <a:bodyPr/>
                    <a:lstStyle/>
                    <a:p>
                      <a:pPr marL="0" marR="0" algn="ctr" rtl="1">
                        <a:lnSpc>
                          <a:spcPct val="115000"/>
                        </a:lnSpc>
                        <a:spcBef>
                          <a:spcPts val="0"/>
                        </a:spcBef>
                        <a:spcAft>
                          <a:spcPts val="0"/>
                        </a:spcAft>
                      </a:pPr>
                      <a:r>
                        <a:rPr lang="fa-IR" sz="1600" b="1" dirty="0">
                          <a:solidFill>
                            <a:schemeClr val="bg1"/>
                          </a:solidFill>
                          <a:effectLst/>
                          <a:latin typeface="Times New Roman" panose="02020603050405020304" pitchFamily="18" charset="0"/>
                          <a:ea typeface="Calibri" panose="020F0502020204030204" pitchFamily="34" charset="0"/>
                          <a:cs typeface="B Nazanin" panose="00000400000000000000" pitchFamily="2" charset="-78"/>
                        </a:rPr>
                        <a:t>امضا</a:t>
                      </a:r>
                      <a:endParaRPr lang="en-US" sz="1050" dirty="0">
                        <a:solidFill>
                          <a:schemeClr val="bg1"/>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E55A3"/>
                    </a:solidFill>
                  </a:tcPr>
                </a:tc>
                <a:extLst>
                  <a:ext uri="{0D108BD9-81ED-4DB2-BD59-A6C34878D82A}">
                    <a16:rowId xmlns:a16="http://schemas.microsoft.com/office/drawing/2014/main" val="127199984"/>
                  </a:ext>
                </a:extLst>
              </a:tr>
              <a:tr h="514990">
                <a:tc>
                  <a:txBody>
                    <a:bodyPr/>
                    <a:lstStyle/>
                    <a:p>
                      <a:pPr marL="0" marR="0" algn="ctr" rtl="1">
                        <a:lnSpc>
                          <a:spcPct val="115000"/>
                        </a:lnSpc>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cs typeface="B Nazanin" panose="00000400000000000000" pitchFamily="2" charset="-78"/>
                        </a:rPr>
                        <a:t> </a:t>
                      </a:r>
                      <a:endParaRPr lang="en-US" sz="800" dirty="0">
                        <a:solidFill>
                          <a:srgbClr val="000000"/>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cs typeface="B Nazanin" panose="00000400000000000000" pitchFamily="2" charset="-78"/>
                        </a:rPr>
                        <a:t> </a:t>
                      </a:r>
                      <a:endParaRPr lang="en-US" sz="800" dirty="0">
                        <a:solidFill>
                          <a:srgbClr val="000000"/>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cs typeface="B Nazanin" panose="00000400000000000000" pitchFamily="2" charset="-78"/>
                        </a:rPr>
                        <a:t> </a:t>
                      </a:r>
                      <a:endParaRPr lang="en-US" sz="800" dirty="0">
                        <a:solidFill>
                          <a:srgbClr val="000000"/>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cs typeface="B Nazanin" panose="00000400000000000000" pitchFamily="2" charset="-78"/>
                        </a:rPr>
                        <a:t> </a:t>
                      </a:r>
                      <a:endParaRPr lang="en-US" sz="800" dirty="0">
                        <a:solidFill>
                          <a:srgbClr val="000000"/>
                        </a:solidFill>
                        <a:effectLst/>
                        <a:latin typeface="Arial" panose="020B0604020202020204" pitchFamily="34" charset="0"/>
                        <a:ea typeface="Calibri" panose="020F0502020204030204" pitchFamily="34"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6133499"/>
                  </a:ext>
                </a:extLst>
              </a:tr>
            </a:tbl>
          </a:graphicData>
        </a:graphic>
      </p:graphicFrame>
      <p:sp>
        <p:nvSpPr>
          <p:cNvPr id="3" name="Flowchart: Document 2">
            <a:extLst>
              <a:ext uri="{FF2B5EF4-FFF2-40B4-BE49-F238E27FC236}">
                <a16:creationId xmlns:a16="http://schemas.microsoft.com/office/drawing/2014/main" id="{DD57E87F-48DC-149B-8598-C18DC53E0EF9}"/>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منابع و ماخذ</a:t>
            </a:r>
          </a:p>
        </p:txBody>
      </p:sp>
      <p:sp>
        <p:nvSpPr>
          <p:cNvPr id="5" name="TextBox 4">
            <a:extLst>
              <a:ext uri="{FF2B5EF4-FFF2-40B4-BE49-F238E27FC236}">
                <a16:creationId xmlns:a16="http://schemas.microsoft.com/office/drawing/2014/main" id="{28ABB798-9693-4871-A701-5B872E9CC23F}"/>
              </a:ext>
            </a:extLst>
          </p:cNvPr>
          <p:cNvSpPr txBox="1"/>
          <p:nvPr/>
        </p:nvSpPr>
        <p:spPr>
          <a:xfrm>
            <a:off x="-445477" y="1173703"/>
            <a:ext cx="12256477" cy="307777"/>
          </a:xfrm>
          <a:prstGeom prst="rect">
            <a:avLst/>
          </a:prstGeom>
          <a:noFill/>
        </p:spPr>
        <p:txBody>
          <a:bodyPr wrap="square">
            <a:spAutoFit/>
          </a:bodyPr>
          <a:lstStyle/>
          <a:p>
            <a:pPr algn="r" rtl="1"/>
            <a:r>
              <a:rPr lang="fa-IR" sz="1400" b="1" dirty="0">
                <a:cs typeface="B Nazanin" panose="00000400000000000000" pitchFamily="2" charset="-78"/>
              </a:rPr>
              <a:t>اگر مقالات، کتاب‌ها یا پتنت و آمار‌هایی در ایده یا طرح کسب و کار خود استفاده کرده‌اید، معرفی کنید.</a:t>
            </a:r>
            <a:endParaRPr lang="en-US" sz="1400" b="1" dirty="0">
              <a:cs typeface="B Nazanin" panose="00000400000000000000" pitchFamily="2" charset="-78"/>
            </a:endParaRPr>
          </a:p>
        </p:txBody>
      </p:sp>
    </p:spTree>
    <p:extLst>
      <p:ext uri="{BB962C8B-B14F-4D97-AF65-F5344CB8AC3E}">
        <p14:creationId xmlns:p14="http://schemas.microsoft.com/office/powerpoint/2010/main" val="293699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D334AEA-5D0B-7FF4-B2FC-DC5650B4697D}"/>
              </a:ext>
            </a:extLst>
          </p:cNvPr>
          <p:cNvSpPr txBox="1"/>
          <p:nvPr/>
        </p:nvSpPr>
        <p:spPr>
          <a:xfrm>
            <a:off x="1713243" y="1402051"/>
            <a:ext cx="9400652" cy="2862322"/>
          </a:xfrm>
          <a:prstGeom prst="rect">
            <a:avLst/>
          </a:prstGeom>
          <a:noFill/>
        </p:spPr>
        <p:txBody>
          <a:bodyPr wrap="square">
            <a:spAutoFit/>
          </a:bodyPr>
          <a:lstStyle/>
          <a:p>
            <a:pPr algn="r" rtl="1"/>
            <a:r>
              <a:rPr lang="fa-IR" b="1" dirty="0">
                <a:solidFill>
                  <a:srgbClr val="1A53B0"/>
                </a:solidFill>
                <a:cs typeface="B Nazanin" panose="00000400000000000000" pitchFamily="2" charset="-78"/>
              </a:rPr>
              <a:t>عنوان طرح:</a:t>
            </a:r>
            <a:r>
              <a:rPr lang="fa-IR" b="1" dirty="0">
                <a:cs typeface="B Nazanin" panose="00000400000000000000" pitchFamily="2" charset="-78"/>
              </a:rPr>
              <a:t>  </a:t>
            </a:r>
          </a:p>
          <a:p>
            <a:pPr algn="r" rtl="1"/>
            <a:r>
              <a:rPr lang="fa-IR" b="1" dirty="0">
                <a:cs typeface="B Nazanin" panose="00000400000000000000" pitchFamily="2" charset="-78"/>
              </a:rPr>
              <a:t> </a:t>
            </a:r>
          </a:p>
          <a:p>
            <a:pPr algn="r" rtl="1"/>
            <a:endParaRPr lang="fa-IR" b="1" dirty="0">
              <a:cs typeface="B Nazanin" panose="00000400000000000000" pitchFamily="2" charset="-78"/>
            </a:endParaRPr>
          </a:p>
          <a:p>
            <a:pPr algn="r" rtl="1"/>
            <a:r>
              <a:rPr lang="fa-IR" b="1" dirty="0">
                <a:solidFill>
                  <a:srgbClr val="1A53B0"/>
                </a:solidFill>
                <a:cs typeface="B Nazanin" panose="00000400000000000000" pitchFamily="2" charset="-78"/>
              </a:rPr>
              <a:t>تاریخ طرح:</a:t>
            </a:r>
          </a:p>
          <a:p>
            <a:pPr algn="r" rtl="1"/>
            <a:endParaRPr lang="en-US" b="1" dirty="0">
              <a:cs typeface="B Nazanin" panose="00000400000000000000" pitchFamily="2" charset="-78"/>
            </a:endParaRPr>
          </a:p>
          <a:p>
            <a:pPr algn="r" rtl="1"/>
            <a:endParaRPr lang="fa-IR" b="1" dirty="0">
              <a:cs typeface="B Nazanin" panose="00000400000000000000" pitchFamily="2" charset="-78"/>
            </a:endParaRPr>
          </a:p>
          <a:p>
            <a:pPr algn="r" rtl="1"/>
            <a:r>
              <a:rPr lang="fa-IR" b="1" dirty="0">
                <a:solidFill>
                  <a:srgbClr val="1A53B0"/>
                </a:solidFill>
                <a:cs typeface="B Nazanin" panose="00000400000000000000" pitchFamily="2" charset="-78"/>
              </a:rPr>
              <a:t>نفرات و تیم ارائه دهنده:</a:t>
            </a:r>
          </a:p>
          <a:p>
            <a:pPr algn="r" rtl="1"/>
            <a:endParaRPr lang="fa-IR" b="1" dirty="0">
              <a:cs typeface="B Nazanin" panose="00000400000000000000" pitchFamily="2" charset="-78"/>
            </a:endParaRPr>
          </a:p>
          <a:p>
            <a:pPr algn="r" rtl="1"/>
            <a:endParaRPr lang="fa-IR" b="1" dirty="0">
              <a:cs typeface="B Nazanin" panose="00000400000000000000" pitchFamily="2" charset="-78"/>
            </a:endParaRPr>
          </a:p>
          <a:p>
            <a:pPr algn="r" rtl="1"/>
            <a:endParaRPr lang="fa-IR" b="1" dirty="0">
              <a:cs typeface="B Nazanin" panose="00000400000000000000" pitchFamily="2" charset="-78"/>
            </a:endParaRPr>
          </a:p>
        </p:txBody>
      </p:sp>
      <p:graphicFrame>
        <p:nvGraphicFramePr>
          <p:cNvPr id="9" name="Table 8">
            <a:extLst>
              <a:ext uri="{FF2B5EF4-FFF2-40B4-BE49-F238E27FC236}">
                <a16:creationId xmlns:a16="http://schemas.microsoft.com/office/drawing/2014/main" id="{129BF9A7-DE94-ECB7-9F13-D2E0BD37756A}"/>
              </a:ext>
            </a:extLst>
          </p:cNvPr>
          <p:cNvGraphicFramePr>
            <a:graphicFrameLocks noGrp="1"/>
          </p:cNvGraphicFramePr>
          <p:nvPr>
            <p:extLst>
              <p:ext uri="{D42A27DB-BD31-4B8C-83A1-F6EECF244321}">
                <p14:modId xmlns:p14="http://schemas.microsoft.com/office/powerpoint/2010/main" val="280519528"/>
              </p:ext>
            </p:extLst>
          </p:nvPr>
        </p:nvGraphicFramePr>
        <p:xfrm>
          <a:off x="873997" y="3526086"/>
          <a:ext cx="10444004" cy="2639446"/>
        </p:xfrm>
        <a:graphic>
          <a:graphicData uri="http://schemas.openxmlformats.org/drawingml/2006/table">
            <a:tbl>
              <a:tblPr rtl="1" firstRow="1" firstCol="1" bandRow="1"/>
              <a:tblGrid>
                <a:gridCol w="2613794">
                  <a:extLst>
                    <a:ext uri="{9D8B030D-6E8A-4147-A177-3AD203B41FA5}">
                      <a16:colId xmlns:a16="http://schemas.microsoft.com/office/drawing/2014/main" val="2630707259"/>
                    </a:ext>
                  </a:extLst>
                </a:gridCol>
                <a:gridCol w="3213625">
                  <a:extLst>
                    <a:ext uri="{9D8B030D-6E8A-4147-A177-3AD203B41FA5}">
                      <a16:colId xmlns:a16="http://schemas.microsoft.com/office/drawing/2014/main" val="3431871946"/>
                    </a:ext>
                  </a:extLst>
                </a:gridCol>
                <a:gridCol w="2005026">
                  <a:extLst>
                    <a:ext uri="{9D8B030D-6E8A-4147-A177-3AD203B41FA5}">
                      <a16:colId xmlns:a16="http://schemas.microsoft.com/office/drawing/2014/main" val="3536364303"/>
                    </a:ext>
                  </a:extLst>
                </a:gridCol>
                <a:gridCol w="2611559">
                  <a:extLst>
                    <a:ext uri="{9D8B030D-6E8A-4147-A177-3AD203B41FA5}">
                      <a16:colId xmlns:a16="http://schemas.microsoft.com/office/drawing/2014/main" val="3773116497"/>
                    </a:ext>
                  </a:extLst>
                </a:gridCol>
              </a:tblGrid>
              <a:tr h="279445">
                <a:tc>
                  <a:txBody>
                    <a:bodyPr/>
                    <a:lstStyle/>
                    <a:p>
                      <a:pPr marL="0" marR="0" algn="r" rtl="1">
                        <a:lnSpc>
                          <a:spcPct val="150000"/>
                        </a:lnSpc>
                        <a:spcBef>
                          <a:spcPts val="0"/>
                        </a:spcBef>
                        <a:spcAft>
                          <a:spcPts val="0"/>
                        </a:spcAft>
                        <a:tabLst>
                          <a:tab pos="-2431415" algn="dec"/>
                        </a:tabLst>
                      </a:pPr>
                      <a:r>
                        <a:rPr lang="fa-IR" sz="1400" b="1" dirty="0">
                          <a:solidFill>
                            <a:srgbClr val="1A53B0"/>
                          </a:solidFill>
                          <a:effectLst/>
                          <a:latin typeface="Times New Roman" panose="02020603050405020304" pitchFamily="18" charset="0"/>
                          <a:ea typeface="Times New Roman" panose="02020603050405020304" pitchFamily="18" charset="0"/>
                          <a:cs typeface="B Nazanin" panose="00000400000000000000" pitchFamily="2" charset="-78"/>
                        </a:rPr>
                        <a:t>نام و نام خانوادگی</a:t>
                      </a:r>
                      <a:endParaRPr lang="en-US" sz="2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fa-IR"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50000"/>
                        </a:lnSpc>
                        <a:spcBef>
                          <a:spcPts val="0"/>
                        </a:spcBef>
                        <a:spcAft>
                          <a:spcPts val="0"/>
                        </a:spcAft>
                        <a:tabLst>
                          <a:tab pos="-2431415" algn="dec"/>
                        </a:tabLst>
                      </a:pPr>
                      <a:r>
                        <a:rPr lang="fa-IR" sz="1400" b="1" dirty="0">
                          <a:solidFill>
                            <a:srgbClr val="1A53B0"/>
                          </a:solidFill>
                          <a:effectLst/>
                          <a:latin typeface="Times New Roman" panose="02020603050405020304" pitchFamily="18" charset="0"/>
                          <a:ea typeface="Times New Roman" panose="02020603050405020304" pitchFamily="18" charset="0"/>
                          <a:cs typeface="B Nazanin" panose="00000400000000000000" pitchFamily="2" charset="-78"/>
                        </a:rPr>
                        <a:t>شماره تماس</a:t>
                      </a:r>
                      <a:endParaRPr lang="en-US" sz="2400" b="1" dirty="0">
                        <a:solidFill>
                          <a:srgbClr val="1A53B0"/>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fa-IR"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436780"/>
                  </a:ext>
                </a:extLst>
              </a:tr>
              <a:tr h="852556">
                <a:tc gridSpan="4">
                  <a:txBody>
                    <a:bodyPr/>
                    <a:lstStyle/>
                    <a:p>
                      <a:pPr marL="0" marR="0" algn="r" rtl="1">
                        <a:lnSpc>
                          <a:spcPct val="150000"/>
                        </a:lnSpc>
                        <a:spcBef>
                          <a:spcPts val="0"/>
                        </a:spcBef>
                        <a:spcAft>
                          <a:spcPts val="0"/>
                        </a:spcAft>
                      </a:pP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وضعیت شغلی:</a:t>
                      </a:r>
                      <a:endParaRPr lang="en-US" sz="20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endParaRPr>
                    </a:p>
                    <a:p>
                      <a:pPr marL="0" marR="0" algn="r" rtl="1">
                        <a:lnSpc>
                          <a:spcPct val="150000"/>
                        </a:lnSpc>
                        <a:spcBef>
                          <a:spcPts val="0"/>
                        </a:spcBef>
                        <a:spcAft>
                          <a:spcPts val="0"/>
                        </a:spcAft>
                      </a:pPr>
                      <a:r>
                        <a:rPr lang="en-US" sz="1400" b="1" dirty="0">
                          <a:solidFill>
                            <a:srgbClr val="1A53B0"/>
                          </a:solidFill>
                          <a:effectLst/>
                          <a:latin typeface="B Nazanin" panose="00000400000000000000" pitchFamily="2" charset="-78"/>
                          <a:ea typeface="Times New Roman" panose="02020603050405020304" pitchFamily="18" charset="0"/>
                          <a:cs typeface="B Nazanin" panose="00000400000000000000" pitchFamily="2" charset="-78"/>
                        </a:rPr>
                        <a:t> </a:t>
                      </a:r>
                      <a:r>
                        <a:rPr lang="en-US"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sym typeface="Wingdings" panose="05000000000000000000" pitchFamily="2" charset="2"/>
                        </a:rPr>
                        <a:t></a:t>
                      </a: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 دانشجو      </a:t>
                      </a:r>
                      <a:r>
                        <a:rPr lang="en-US"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sym typeface="Wingdings" panose="05000000000000000000" pitchFamily="2" charset="2"/>
                        </a:rPr>
                        <a:t></a:t>
                      </a: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 عضو هیئت‌علمی       </a:t>
                      </a:r>
                      <a:r>
                        <a:rPr lang="en-US"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sym typeface="Wingdings" panose="05000000000000000000" pitchFamily="2" charset="2"/>
                        </a:rPr>
                        <a:t></a:t>
                      </a: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 شاغل در بخش دولتی          </a:t>
                      </a:r>
                      <a:r>
                        <a:rPr lang="en-US"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sym typeface="Wingdings" panose="05000000000000000000" pitchFamily="2" charset="2"/>
                        </a:rPr>
                        <a:t></a:t>
                      </a: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 شاغل در بخش خصوصی           </a:t>
                      </a:r>
                      <a:r>
                        <a:rPr lang="en-US"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sym typeface="Wingdings" panose="05000000000000000000" pitchFamily="2" charset="2"/>
                        </a:rPr>
                        <a:t></a:t>
                      </a: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 سایر</a:t>
                      </a:r>
                      <a:endParaRPr lang="en-US" sz="20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0980294"/>
                  </a:ext>
                </a:extLst>
              </a:tr>
              <a:tr h="279445">
                <a:tc>
                  <a:txBody>
                    <a:bodyPr/>
                    <a:lstStyle/>
                    <a:p>
                      <a:pPr marL="0" marR="0" algn="r" rtl="1">
                        <a:lnSpc>
                          <a:spcPct val="150000"/>
                        </a:lnSpc>
                        <a:spcBef>
                          <a:spcPts val="0"/>
                        </a:spcBef>
                        <a:spcAft>
                          <a:spcPts val="0"/>
                        </a:spcAft>
                        <a:tabLst>
                          <a:tab pos="-2431415" algn="dec"/>
                        </a:tabLst>
                      </a:pPr>
                      <a:r>
                        <a:rPr lang="ar-SA" sz="1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rPr>
                        <a:t>آخرین دانشگاه محل تحصیل</a:t>
                      </a:r>
                      <a:endParaRPr lang="en-US" sz="2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fa-IR"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50000"/>
                        </a:lnSpc>
                        <a:spcBef>
                          <a:spcPts val="0"/>
                        </a:spcBef>
                        <a:spcAft>
                          <a:spcPts val="0"/>
                        </a:spcAft>
                        <a:tabLst>
                          <a:tab pos="-2431415" algn="dec"/>
                        </a:tabLst>
                      </a:pPr>
                      <a:r>
                        <a:rPr lang="ar-SA" sz="1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rPr>
                        <a:t>آخرین رشته تحصیلی:</a:t>
                      </a:r>
                      <a:endParaRPr lang="en-US" sz="2400" b="1" dirty="0">
                        <a:solidFill>
                          <a:srgbClr val="1A53B0"/>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fa-IR" sz="1400" b="1">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048499"/>
                  </a:ext>
                </a:extLst>
              </a:tr>
              <a:tr h="279445">
                <a:tc>
                  <a:txBody>
                    <a:bodyPr/>
                    <a:lstStyle/>
                    <a:p>
                      <a:pPr marL="0" marR="0" algn="r" rtl="1">
                        <a:lnSpc>
                          <a:spcPct val="150000"/>
                        </a:lnSpc>
                        <a:spcBef>
                          <a:spcPts val="0"/>
                        </a:spcBef>
                        <a:spcAft>
                          <a:spcPts val="0"/>
                        </a:spcAft>
                        <a:tabLst>
                          <a:tab pos="-2431415" algn="dec"/>
                        </a:tabLst>
                      </a:pPr>
                      <a:r>
                        <a:rPr lang="ar-SA" sz="1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rPr>
                        <a:t>شماره تلفن همراه:</a:t>
                      </a:r>
                      <a:endParaRPr lang="en-US" sz="2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fa-IR"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50000"/>
                        </a:lnSpc>
                        <a:spcBef>
                          <a:spcPts val="0"/>
                        </a:spcBef>
                        <a:spcAft>
                          <a:spcPts val="0"/>
                        </a:spcAft>
                        <a:tabLst>
                          <a:tab pos="-2431415" algn="dec"/>
                        </a:tabLst>
                      </a:pPr>
                      <a:r>
                        <a:rPr lang="ar-SA" sz="1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rPr>
                        <a:t>ایمیل:</a:t>
                      </a:r>
                      <a:endParaRPr lang="en-US" sz="2400" b="1" dirty="0">
                        <a:solidFill>
                          <a:srgbClr val="1A53B0"/>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274320" marR="0" algn="r" rtl="1">
                        <a:lnSpc>
                          <a:spcPct val="150000"/>
                        </a:lnSpc>
                        <a:spcBef>
                          <a:spcPts val="0"/>
                        </a:spcBef>
                        <a:spcAft>
                          <a:spcPts val="0"/>
                        </a:spcAft>
                        <a:tabLst>
                          <a:tab pos="-2431415" algn="dec"/>
                        </a:tabLst>
                      </a:pPr>
                      <a:r>
                        <a:rPr lang="en-US" sz="1400" b="1">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a:solidFill>
                          <a:srgbClr val="0F0D29"/>
                        </a:solidFill>
                        <a:effectLst/>
                        <a:latin typeface="B Mitra" panose="00000400000000000000" pitchFamily="2" charset="-78"/>
                        <a:ea typeface="MS Mincho" panose="02020609040205080304" pitchFamily="49" charset="-128"/>
                        <a:cs typeface="B Mitra"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6764712"/>
                  </a:ext>
                </a:extLst>
              </a:tr>
              <a:tr h="279445">
                <a:tc>
                  <a:txBody>
                    <a:bodyPr/>
                    <a:lstStyle/>
                    <a:p>
                      <a:pPr marL="0" marR="0" algn="r" rtl="1">
                        <a:lnSpc>
                          <a:spcPct val="150000"/>
                        </a:lnSpc>
                        <a:spcBef>
                          <a:spcPts val="0"/>
                        </a:spcBef>
                        <a:spcAft>
                          <a:spcPts val="0"/>
                        </a:spcAft>
                        <a:tabLst>
                          <a:tab pos="-2431415" algn="dec"/>
                        </a:tabLst>
                      </a:pPr>
                      <a:r>
                        <a:rPr lang="ar-SA" sz="1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rPr>
                        <a:t>محل اشتغال:</a:t>
                      </a:r>
                      <a:endParaRPr lang="en-US" sz="2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marL="274320" marR="0" algn="r" rtl="1">
                        <a:lnSpc>
                          <a:spcPct val="150000"/>
                        </a:lnSpc>
                        <a:spcBef>
                          <a:spcPts val="0"/>
                        </a:spcBef>
                        <a:spcAft>
                          <a:spcPts val="0"/>
                        </a:spcAft>
                        <a:tabLst>
                          <a:tab pos="-2431415" algn="dec"/>
                        </a:tabLst>
                      </a:pPr>
                      <a:r>
                        <a:rPr lang="en-US"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95445118"/>
                  </a:ext>
                </a:extLst>
              </a:tr>
              <a:tr h="558891">
                <a:tc>
                  <a:txBody>
                    <a:bodyPr/>
                    <a:lstStyle/>
                    <a:p>
                      <a:pPr marL="0" marR="0" algn="r" rtl="1">
                        <a:lnSpc>
                          <a:spcPct val="150000"/>
                        </a:lnSpc>
                        <a:spcBef>
                          <a:spcPts val="0"/>
                        </a:spcBef>
                        <a:spcAft>
                          <a:spcPts val="0"/>
                        </a:spcAft>
                      </a:pPr>
                      <a:r>
                        <a:rPr lang="ar-SA" sz="14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rPr>
                        <a:t>محل سکونت (استان و شهر):</a:t>
                      </a:r>
                      <a:endParaRPr lang="en-US" sz="2000" b="1" dirty="0">
                        <a:solidFill>
                          <a:srgbClr val="1A53B0"/>
                        </a:solidFill>
                        <a:effectLst/>
                        <a:latin typeface="Calibri" panose="020F0502020204030204" pitchFamily="34" charset="0"/>
                        <a:ea typeface="Times New Roman" panose="02020603050405020304" pitchFamily="18" charset="0"/>
                        <a:cs typeface="B Nazanin" panose="00000400000000000000" pitchFamily="2" charset="-78"/>
                      </a:endParaRPr>
                    </a:p>
                    <a:p>
                      <a:pPr marL="0" marR="0" algn="r" rtl="1">
                        <a:lnSpc>
                          <a:spcPct val="150000"/>
                        </a:lnSpc>
                        <a:spcBef>
                          <a:spcPts val="0"/>
                        </a:spcBef>
                        <a:spcAft>
                          <a:spcPts val="0"/>
                        </a:spcAft>
                        <a:tabLst>
                          <a:tab pos="-2431415" algn="dec"/>
                        </a:tabLst>
                      </a:pPr>
                      <a:r>
                        <a:rPr lang="fa-IR" sz="1400" b="1" dirty="0">
                          <a:solidFill>
                            <a:srgbClr val="1A53B0"/>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1A53B0"/>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marL="274320" marR="0" algn="r" rtl="1">
                        <a:lnSpc>
                          <a:spcPct val="150000"/>
                        </a:lnSpc>
                        <a:spcBef>
                          <a:spcPts val="0"/>
                        </a:spcBef>
                        <a:spcAft>
                          <a:spcPts val="0"/>
                        </a:spcAft>
                        <a:tabLst>
                          <a:tab pos="-2431415" algn="dec"/>
                        </a:tabLst>
                      </a:pPr>
                      <a:r>
                        <a:rPr lang="fa-IR" sz="1400" b="1" dirty="0">
                          <a:solidFill>
                            <a:srgbClr val="0F0D29"/>
                          </a:solidFill>
                          <a:effectLst/>
                          <a:latin typeface="Times New Roman" panose="02020603050405020304" pitchFamily="18" charset="0"/>
                          <a:ea typeface="Times New Roman" panose="02020603050405020304" pitchFamily="18" charset="0"/>
                          <a:cs typeface="B Nazanin" panose="00000400000000000000" pitchFamily="2" charset="-78"/>
                        </a:rPr>
                        <a:t> </a:t>
                      </a:r>
                      <a:endParaRPr lang="en-US" sz="2400" b="1" dirty="0">
                        <a:solidFill>
                          <a:srgbClr val="0F0D29"/>
                        </a:solidFill>
                        <a:effectLst/>
                        <a:latin typeface="B Mitra" panose="00000400000000000000" pitchFamily="2" charset="-78"/>
                        <a:ea typeface="MS Mincho" panose="02020609040205080304" pitchFamily="49" charset="-128"/>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5343072"/>
                  </a:ext>
                </a:extLst>
              </a:tr>
            </a:tbl>
          </a:graphicData>
        </a:graphic>
      </p:graphicFrame>
      <p:sp>
        <p:nvSpPr>
          <p:cNvPr id="2" name="Flowchart: Document 1">
            <a:extLst>
              <a:ext uri="{FF2B5EF4-FFF2-40B4-BE49-F238E27FC236}">
                <a16:creationId xmlns:a16="http://schemas.microsoft.com/office/drawing/2014/main" id="{E2F2D860-A0FD-3DE3-B66D-697E43308137}"/>
              </a:ext>
            </a:extLst>
          </p:cNvPr>
          <p:cNvSpPr/>
          <p:nvPr/>
        </p:nvSpPr>
        <p:spPr>
          <a:xfrm flipH="1">
            <a:off x="6986954" y="0"/>
            <a:ext cx="5205046"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3600" b="1" i="0" u="none" strike="noStrike" kern="1200" cap="none" spc="0" normalizeH="0" baseline="0" noProof="0" dirty="0">
                <a:ln>
                  <a:noFill/>
                </a:ln>
                <a:solidFill>
                  <a:schemeClr val="bg1"/>
                </a:solidFill>
                <a:effectLst/>
                <a:uLnTx/>
                <a:uFillTx/>
                <a:latin typeface="BNazaninBold"/>
                <a:ea typeface="+mn-ea"/>
                <a:cs typeface="B Nazanin" panose="00000400000000000000" pitchFamily="2" charset="-78"/>
              </a:rPr>
              <a:t>کلیات طرح کسب وکاری</a:t>
            </a:r>
          </a:p>
        </p:txBody>
      </p:sp>
      <p:pic>
        <p:nvPicPr>
          <p:cNvPr id="3" name="Picture 2">
            <a:extLst>
              <a:ext uri="{FF2B5EF4-FFF2-40B4-BE49-F238E27FC236}">
                <a16:creationId xmlns:a16="http://schemas.microsoft.com/office/drawing/2014/main" id="{AD148DE5-2482-A3C2-A220-E365AB2B610D}"/>
              </a:ext>
            </a:extLst>
          </p:cNvPr>
          <p:cNvPicPr>
            <a:picLocks noChangeAspect="1"/>
          </p:cNvPicPr>
          <p:nvPr/>
        </p:nvPicPr>
        <p:blipFill>
          <a:blip r:embed="rId2"/>
          <a:stretch>
            <a:fillRect/>
          </a:stretch>
        </p:blipFill>
        <p:spPr>
          <a:xfrm>
            <a:off x="188199" y="147098"/>
            <a:ext cx="2337288" cy="779096"/>
          </a:xfrm>
          <a:prstGeom prst="rect">
            <a:avLst/>
          </a:prstGeom>
        </p:spPr>
      </p:pic>
      <p:sp>
        <p:nvSpPr>
          <p:cNvPr id="5" name="TextBox 4">
            <a:extLst>
              <a:ext uri="{FF2B5EF4-FFF2-40B4-BE49-F238E27FC236}">
                <a16:creationId xmlns:a16="http://schemas.microsoft.com/office/drawing/2014/main" id="{B456210F-E242-7AB4-FCAC-643A7BCA0970}"/>
              </a:ext>
            </a:extLst>
          </p:cNvPr>
          <p:cNvSpPr txBox="1"/>
          <p:nvPr/>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4234912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48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1EE0C6-ADEC-8424-BC31-A0DEB39C96FF}"/>
              </a:ext>
            </a:extLst>
          </p:cNvPr>
          <p:cNvSpPr/>
          <p:nvPr/>
        </p:nvSpPr>
        <p:spPr>
          <a:xfrm>
            <a:off x="6095998" y="519290"/>
            <a:ext cx="6096001" cy="654898"/>
          </a:xfrm>
          <a:prstGeom prst="rect">
            <a:avLst/>
          </a:prstGeom>
          <a:solidFill>
            <a:srgbClr val="1E55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5B6777D-E584-3BC2-12B6-57BD18B22936}"/>
              </a:ext>
            </a:extLst>
          </p:cNvPr>
          <p:cNvSpPr txBox="1"/>
          <p:nvPr/>
        </p:nvSpPr>
        <p:spPr>
          <a:xfrm>
            <a:off x="219807" y="1675400"/>
            <a:ext cx="11752384" cy="4401205"/>
          </a:xfrm>
          <a:prstGeom prst="rect">
            <a:avLst/>
          </a:prstGeom>
          <a:noFill/>
        </p:spPr>
        <p:txBody>
          <a:bodyPr wrap="square">
            <a:spAutoFit/>
          </a:bodyPr>
          <a:lstStyle/>
          <a:p>
            <a:pPr marL="285750" indent="-285750" algn="just" rtl="1">
              <a:buFont typeface="Arial" panose="020B0604020202020204" pitchFamily="34" charset="0"/>
              <a:buChar char="•"/>
            </a:pPr>
            <a:r>
              <a:rPr lang="fa-IR" sz="1400" b="1" dirty="0">
                <a:cs typeface="B Nazanin" panose="00000400000000000000" pitchFamily="2" charset="-78"/>
              </a:rPr>
              <a:t>این فایل به منظور اعلام آمادگی و پیشنهاد همکاری دانشجویان، فناوران، استارتاپ‌ها و اعضای هیات علمی جهت توانمندسازی / جذب سرمایه حول محورهای عنوان شده از سوی کمیته تجاری‌سازی کنگره کنسرژنومیکس طراحی شده است.</a:t>
            </a:r>
          </a:p>
          <a:p>
            <a:pPr algn="just" rtl="1"/>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این فایل میبایست تا موعد مقرر (</a:t>
            </a:r>
            <a:r>
              <a:rPr lang="fa-IR" sz="1400" b="1" dirty="0">
                <a:solidFill>
                  <a:srgbClr val="1A53B0"/>
                </a:solidFill>
                <a:cs typeface="B Nazanin" panose="00000400000000000000" pitchFamily="2" charset="-78"/>
              </a:rPr>
              <a:t>15تیر ماه 1403</a:t>
            </a:r>
            <a:r>
              <a:rPr lang="fa-IR" sz="1400" b="1" dirty="0">
                <a:cs typeface="B Nazanin" panose="00000400000000000000" pitchFamily="2" charset="-78"/>
              </a:rPr>
              <a:t>) در قالب پاورپوینت و صرفا از طریق آدرس ایمیل </a:t>
            </a:r>
            <a:r>
              <a:rPr lang="en-US" sz="1400" b="1" dirty="0">
                <a:solidFill>
                  <a:srgbClr val="1A53B0"/>
                </a:solidFill>
                <a:cs typeface="B Nazanin" panose="00000400000000000000" pitchFamily="2" charset="-78"/>
              </a:rPr>
              <a:t>ICGCS@amperinnovation.com</a:t>
            </a:r>
            <a:r>
              <a:rPr lang="fa-IR" sz="1400" b="1" dirty="0">
                <a:cs typeface="B Nazanin" panose="00000400000000000000" pitchFamily="2" charset="-78"/>
              </a:rPr>
              <a:t> ارسال شود. فایل‌هایی که در چارچوبی غیراز فایل موجود یا به روش‌های دیگر ارسال شوند، وارد فرایند ارزیابی دبیرخانه کارگروه تجاری‌سازی نخواهند شد.</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تکمیل کلیه </a:t>
            </a:r>
            <a:r>
              <a:rPr lang="fa-IR" sz="1400" b="1" dirty="0" err="1">
                <a:cs typeface="B Nazanin" panose="00000400000000000000" pitchFamily="2" charset="-78"/>
              </a:rPr>
              <a:t>اسلایدها</a:t>
            </a:r>
            <a:r>
              <a:rPr lang="fa-IR" sz="1400" b="1" dirty="0">
                <a:cs typeface="B Nazanin" panose="00000400000000000000" pitchFamily="2" charset="-78"/>
              </a:rPr>
              <a:t> و پاسخگویی مناسب به آن ها اگرچه بیانگر نقاط قوت تیم </a:t>
            </a:r>
            <a:r>
              <a:rPr lang="fa-IR" sz="1400" b="1" dirty="0" err="1">
                <a:cs typeface="B Nazanin" panose="00000400000000000000" pitchFamily="2" charset="-78"/>
              </a:rPr>
              <a:t>فناور</a:t>
            </a:r>
            <a:r>
              <a:rPr lang="fa-IR" sz="1400" b="1" dirty="0">
                <a:cs typeface="B Nazanin" panose="00000400000000000000" pitchFamily="2" charset="-78"/>
              </a:rPr>
              <a:t> و ایده و طرح ارسالی است، با این وجود برای ایده های دانشجویی </a:t>
            </a:r>
            <a:r>
              <a:rPr lang="fa-IR" sz="1400" b="1" dirty="0" err="1">
                <a:cs typeface="B Nazanin" panose="00000400000000000000" pitchFamily="2" charset="-78"/>
              </a:rPr>
              <a:t>الزامی</a:t>
            </a:r>
            <a:r>
              <a:rPr lang="fa-IR" sz="1400" b="1" dirty="0">
                <a:cs typeface="B Nazanin" panose="00000400000000000000" pitchFamily="2" charset="-78"/>
              </a:rPr>
              <a:t> نیستند. در صورت وجود هرگونه ایرادی در نگارش فرم امکان ویرایش اطلاعات پس از ارسال وجود نخواهد داشت.از این رو در تکمیل فرم توجه لازم صورت گیرد.</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نوآوران، فناوران، کارآفرینان و دانشجویان، اعضای هیات علمی فایل طرح پیشنهادی خود را به ایمیل مربوطه ارسال میکنند سپس فایل‌های دریافتی توسط داوران خبره این حوزه مورد بررسی قرار گرفته و در صورت تائید، وارد مراحل بعدی خواهند شد. كليه طرح هايي كه به تصويب کمیته ارزیابی تجاری‌سازی می‌رسند، بر اساس قراردادی که متعاقبا با مجری طرح منعقد مي‌شود، قابل اجرا خواهد بود. لذا تکمیل این فرم هیچ‌گونه تعهد و الزامی جهت تأمین منابع مالی و حمایت از جهت کنگره و کمیته مربوطه در صورت عدم تایید داوران ایجاد نمی‏کند.</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معیارهای کمیته داوری در بررسی پروپوزال و تائید آن، متعدد است، از جمله اثرگذاری، نوآورانه بودن ایده و زنجیره ارزش صنعت، جذابیت بازار، توانمندی فرد یا تیم ارائه‌دهنده و... </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در صورت نیاز، اضافه نمودن اسلاید به فرمت پاورپوینت بلامانع است.</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درصورتی‌که تکمیل‌کننده فایل مایل به ارائه اطلاعات خاصی است که در فایل به آن اشاره نشده است، می‌تواند مستندات آن را در قالب </a:t>
            </a:r>
            <a:r>
              <a:rPr lang="fa-IR" sz="1400" b="1" dirty="0">
                <a:solidFill>
                  <a:srgbClr val="1A53B0"/>
                </a:solidFill>
                <a:cs typeface="B Nazanin" panose="00000400000000000000" pitchFamily="2" charset="-78"/>
              </a:rPr>
              <a:t>پیوست‌ همین فرم درهمان ایمیل </a:t>
            </a:r>
            <a:r>
              <a:rPr lang="fa-IR" sz="1400" b="1" dirty="0">
                <a:cs typeface="B Nazanin" panose="00000400000000000000" pitchFamily="2" charset="-78"/>
              </a:rPr>
              <a:t>بارگذاری نماید.</a:t>
            </a:r>
          </a:p>
          <a:p>
            <a:pPr marL="285750" indent="-285750" algn="just" rtl="1">
              <a:buFont typeface="Arial" panose="020B0604020202020204" pitchFamily="34" charset="0"/>
              <a:buChar char="•"/>
            </a:pPr>
            <a:endParaRPr lang="fa-IR" sz="1400" b="1" dirty="0">
              <a:cs typeface="B Nazanin" panose="00000400000000000000" pitchFamily="2" charset="-78"/>
            </a:endParaRPr>
          </a:p>
          <a:p>
            <a:pPr marL="285750" indent="-285750" algn="just" rtl="1">
              <a:buFont typeface="Arial" panose="020B0604020202020204" pitchFamily="34" charset="0"/>
              <a:buChar char="•"/>
            </a:pPr>
            <a:r>
              <a:rPr lang="fa-IR" sz="1400" b="1" dirty="0">
                <a:cs typeface="B Nazanin" panose="00000400000000000000" pitchFamily="2" charset="-78"/>
              </a:rPr>
              <a:t>در صورت هرگونه سؤال یا ابهام در خصوص این پروپوزال با نماینده کمیته تجاری سازی و شماره تلفن: 0216628665تماس بگیرید.</a:t>
            </a:r>
          </a:p>
        </p:txBody>
      </p:sp>
      <p:sp>
        <p:nvSpPr>
          <p:cNvPr id="5" name="TextBox 4">
            <a:extLst>
              <a:ext uri="{FF2B5EF4-FFF2-40B4-BE49-F238E27FC236}">
                <a16:creationId xmlns:a16="http://schemas.microsoft.com/office/drawing/2014/main" id="{7C8C31B5-E326-AE86-445F-4FA6EE9631FF}"/>
              </a:ext>
            </a:extLst>
          </p:cNvPr>
          <p:cNvSpPr txBox="1"/>
          <p:nvPr/>
        </p:nvSpPr>
        <p:spPr>
          <a:xfrm>
            <a:off x="5578773" y="703784"/>
            <a:ext cx="6096000" cy="369332"/>
          </a:xfrm>
          <a:prstGeom prst="rect">
            <a:avLst/>
          </a:prstGeom>
          <a:noFill/>
        </p:spPr>
        <p:txBody>
          <a:bodyPr wrap="square">
            <a:spAutoFit/>
          </a:bodyPr>
          <a:lstStyle/>
          <a:p>
            <a:pPr algn="r" rtl="1"/>
            <a:r>
              <a:rPr lang="fa-IR" b="1" dirty="0">
                <a:solidFill>
                  <a:schemeClr val="bg1"/>
                </a:solidFill>
                <a:cs typeface="B Nazanin" panose="00000400000000000000" pitchFamily="2" charset="-78"/>
              </a:rPr>
              <a:t>لطفاً پيش از تکميل این فایل به موارد زير توجه کنید:</a:t>
            </a:r>
          </a:p>
        </p:txBody>
      </p:sp>
      <p:pic>
        <p:nvPicPr>
          <p:cNvPr id="2" name="Picture 1">
            <a:extLst>
              <a:ext uri="{FF2B5EF4-FFF2-40B4-BE49-F238E27FC236}">
                <a16:creationId xmlns:a16="http://schemas.microsoft.com/office/drawing/2014/main" id="{B94DBC18-C5F1-2ADD-D1BF-1E43DC039C9E}"/>
              </a:ext>
            </a:extLst>
          </p:cNvPr>
          <p:cNvPicPr>
            <a:picLocks noChangeAspect="1"/>
          </p:cNvPicPr>
          <p:nvPr/>
        </p:nvPicPr>
        <p:blipFill>
          <a:blip r:embed="rId2"/>
          <a:stretch>
            <a:fillRect/>
          </a:stretch>
        </p:blipFill>
        <p:spPr>
          <a:xfrm>
            <a:off x="188199" y="147098"/>
            <a:ext cx="2337288" cy="779096"/>
          </a:xfrm>
          <a:prstGeom prst="rect">
            <a:avLst/>
          </a:prstGeom>
        </p:spPr>
      </p:pic>
      <p:sp>
        <p:nvSpPr>
          <p:cNvPr id="6" name="TextBox 5">
            <a:extLst>
              <a:ext uri="{FF2B5EF4-FFF2-40B4-BE49-F238E27FC236}">
                <a16:creationId xmlns:a16="http://schemas.microsoft.com/office/drawing/2014/main" id="{CFEBBD62-90DC-18DD-E26B-7435B5EAAB62}"/>
              </a:ext>
            </a:extLst>
          </p:cNvPr>
          <p:cNvSpPr txBox="1"/>
          <p:nvPr/>
        </p:nvSpPr>
        <p:spPr>
          <a:xfrm>
            <a:off x="4410494" y="6497922"/>
            <a:ext cx="3371011" cy="307777"/>
          </a:xfrm>
          <a:prstGeom prst="rect">
            <a:avLst/>
          </a:prstGeom>
          <a:solidFill>
            <a:srgbClr val="0126B4"/>
          </a:solidFill>
        </p:spPr>
        <p:txBody>
          <a:bodyPr wrap="square" rtlCol="0">
            <a:spAutoFit/>
          </a:bodyPr>
          <a:lstStyle/>
          <a:p>
            <a:pPr algn="ctr" rtl="1"/>
            <a:r>
              <a:rPr lang="fa-IR" sz="1400" b="1" dirty="0">
                <a:solidFill>
                  <a:schemeClr val="bg1"/>
                </a:solidFill>
                <a:cs typeface="B Nazanin" panose="00000400000000000000" pitchFamily="2" charset="-78"/>
              </a:rPr>
              <a:t>کنگره کنسرژنومیکس - کمیته تجاری‌سازی</a:t>
            </a:r>
            <a:endParaRPr lang="en-US" sz="1400" dirty="0">
              <a:solidFill>
                <a:schemeClr val="bg1"/>
              </a:solidFill>
            </a:endParaRPr>
          </a:p>
        </p:txBody>
      </p:sp>
    </p:spTree>
    <p:extLst>
      <p:ext uri="{BB962C8B-B14F-4D97-AF65-F5344CB8AC3E}">
        <p14:creationId xmlns:p14="http://schemas.microsoft.com/office/powerpoint/2010/main" val="69917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2A744A-F77F-94DC-5DC9-FA3D4F7B5F6D}"/>
              </a:ext>
            </a:extLst>
          </p:cNvPr>
          <p:cNvSpPr txBox="1"/>
          <p:nvPr/>
        </p:nvSpPr>
        <p:spPr>
          <a:xfrm>
            <a:off x="731227" y="1346555"/>
            <a:ext cx="10972800" cy="1015663"/>
          </a:xfrm>
          <a:prstGeom prst="rect">
            <a:avLst/>
          </a:prstGeom>
          <a:noFill/>
        </p:spPr>
        <p:txBody>
          <a:bodyPr wrap="square">
            <a:spAutoFit/>
          </a:bodyPr>
          <a:lstStyle/>
          <a:p>
            <a:pPr marL="342900" indent="-342900" algn="r" rtl="1">
              <a:buFont typeface="Arial" panose="020B0604020202020204" pitchFamily="34" charset="0"/>
              <a:buChar char="•"/>
            </a:pPr>
            <a:r>
              <a:rPr lang="fa-IR" sz="2000" b="0" i="0" u="none" strike="noStrike" baseline="0" dirty="0">
                <a:latin typeface="BNazanin"/>
                <a:cs typeface="B Nazanin" panose="00000400000000000000" pitchFamily="2" charset="-78"/>
              </a:rPr>
              <a:t>خیلی کوتاه بگویید که چه می کنید، چه ارزشی به مشتری ارائه می‌دهید .</a:t>
            </a:r>
          </a:p>
          <a:p>
            <a:pPr marL="342900" indent="-342900" algn="r" rtl="1">
              <a:buFont typeface="Arial" panose="020B0604020202020204" pitchFamily="34" charset="0"/>
              <a:buChar char="•"/>
            </a:pPr>
            <a:endParaRPr lang="fa-IR" sz="2000" dirty="0">
              <a:latin typeface="BNazanin"/>
              <a:cs typeface="B Nazanin" panose="00000400000000000000" pitchFamily="2" charset="-78"/>
            </a:endParaRPr>
          </a:p>
          <a:p>
            <a:pPr marL="342900" indent="-342900" algn="r" rtl="1">
              <a:buFont typeface="Arial" panose="020B0604020202020204" pitchFamily="34" charset="0"/>
              <a:buChar char="•"/>
            </a:pPr>
            <a:r>
              <a:rPr lang="fa-IR" sz="2000" dirty="0">
                <a:latin typeface="BNazanin"/>
                <a:cs typeface="B Nazanin" panose="00000400000000000000" pitchFamily="2" charset="-78"/>
              </a:rPr>
              <a:t>مبانی علمی و فنی طرح خود را توضیح دهید.</a:t>
            </a:r>
          </a:p>
        </p:txBody>
      </p:sp>
      <p:sp>
        <p:nvSpPr>
          <p:cNvPr id="2" name="Flowchart: Document 1">
            <a:extLst>
              <a:ext uri="{FF2B5EF4-FFF2-40B4-BE49-F238E27FC236}">
                <a16:creationId xmlns:a16="http://schemas.microsoft.com/office/drawing/2014/main" id="{91B8E54E-460D-03E0-472B-57D37F9774D3}"/>
              </a:ext>
            </a:extLst>
          </p:cNvPr>
          <p:cNvSpPr/>
          <p:nvPr/>
        </p:nvSpPr>
        <p:spPr>
          <a:xfrm flipH="1">
            <a:off x="6986954" y="0"/>
            <a:ext cx="5205046"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3600" b="1" i="0" u="none" strike="noStrike" kern="1200" cap="none" spc="0" normalizeH="0" baseline="0" noProof="0" dirty="0">
                <a:ln>
                  <a:noFill/>
                </a:ln>
                <a:solidFill>
                  <a:schemeClr val="bg1"/>
                </a:solidFill>
                <a:effectLst/>
                <a:uLnTx/>
                <a:uFillTx/>
                <a:latin typeface="BNazaninBold"/>
                <a:ea typeface="+mn-ea"/>
                <a:cs typeface="B Nazanin" panose="00000400000000000000" pitchFamily="2" charset="-78"/>
              </a:rPr>
              <a:t>چکیده طرح کسب وکاری</a:t>
            </a:r>
          </a:p>
        </p:txBody>
      </p:sp>
    </p:spTree>
    <p:extLst>
      <p:ext uri="{BB962C8B-B14F-4D97-AF65-F5344CB8AC3E}">
        <p14:creationId xmlns:p14="http://schemas.microsoft.com/office/powerpoint/2010/main" val="204445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a:extLst>
              <a:ext uri="{FF2B5EF4-FFF2-40B4-BE49-F238E27FC236}">
                <a16:creationId xmlns:a16="http://schemas.microsoft.com/office/drawing/2014/main" id="{14D7286A-3A70-BC4F-7F8F-79CA6EDB4C03}"/>
              </a:ext>
            </a:extLst>
          </p:cNvPr>
          <p:cNvSpPr/>
          <p:nvPr/>
        </p:nvSpPr>
        <p:spPr>
          <a:xfrm flipH="1">
            <a:off x="4759569" y="0"/>
            <a:ext cx="7432431"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3600" b="1" i="0" u="none" strike="noStrike" kern="1200" cap="none" spc="0" normalizeH="0" baseline="0" noProof="0" dirty="0">
                <a:ln>
                  <a:noFill/>
                </a:ln>
                <a:solidFill>
                  <a:schemeClr val="bg1"/>
                </a:solidFill>
                <a:effectLst/>
                <a:uLnTx/>
                <a:uFillTx/>
                <a:latin typeface="BNazaninBold"/>
                <a:ea typeface="+mn-ea"/>
                <a:cs typeface="B Nazanin" panose="00000400000000000000" pitchFamily="2" charset="-78"/>
              </a:rPr>
              <a:t>مسئله اصلی و نیاز فعلی</a:t>
            </a:r>
          </a:p>
        </p:txBody>
      </p:sp>
      <p:grpSp>
        <p:nvGrpSpPr>
          <p:cNvPr id="10" name="Group 9">
            <a:extLst>
              <a:ext uri="{FF2B5EF4-FFF2-40B4-BE49-F238E27FC236}">
                <a16:creationId xmlns:a16="http://schemas.microsoft.com/office/drawing/2014/main" id="{858E1C73-04B1-6B5F-0C11-AEE901400F82}"/>
              </a:ext>
            </a:extLst>
          </p:cNvPr>
          <p:cNvGrpSpPr/>
          <p:nvPr/>
        </p:nvGrpSpPr>
        <p:grpSpPr>
          <a:xfrm>
            <a:off x="-41032" y="1285361"/>
            <a:ext cx="12192000" cy="4857229"/>
            <a:chOff x="-41032" y="1191576"/>
            <a:chExt cx="12192000" cy="4857229"/>
          </a:xfrm>
        </p:grpSpPr>
        <p:sp>
          <p:nvSpPr>
            <p:cNvPr id="4" name="Rectangle 3">
              <a:extLst>
                <a:ext uri="{FF2B5EF4-FFF2-40B4-BE49-F238E27FC236}">
                  <a16:creationId xmlns:a16="http://schemas.microsoft.com/office/drawing/2014/main" id="{901543C9-3788-B3E0-C975-545E6EB716EF}"/>
                </a:ext>
              </a:extLst>
            </p:cNvPr>
            <p:cNvSpPr/>
            <p:nvPr/>
          </p:nvSpPr>
          <p:spPr>
            <a:xfrm>
              <a:off x="-41032" y="5635282"/>
              <a:ext cx="12192000" cy="413523"/>
            </a:xfrm>
            <a:prstGeom prst="rect">
              <a:avLst/>
            </a:prstGeom>
            <a:solidFill>
              <a:srgbClr val="1E55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8EF2B70-A2B6-60BE-99B7-FCEE30231742}"/>
                </a:ext>
              </a:extLst>
            </p:cNvPr>
            <p:cNvSpPr txBox="1"/>
            <p:nvPr/>
          </p:nvSpPr>
          <p:spPr>
            <a:xfrm>
              <a:off x="-41032" y="1191576"/>
              <a:ext cx="11957539" cy="4370427"/>
            </a:xfrm>
            <a:prstGeom prst="rect">
              <a:avLst/>
            </a:prstGeom>
            <a:noFill/>
          </p:spPr>
          <p:txBody>
            <a:bodyPr wrap="square">
              <a:spAutoFit/>
            </a:bodyPr>
            <a:lstStyle/>
            <a:p>
              <a:pPr algn="r" rtl="1"/>
              <a:r>
                <a:rPr lang="fa-IR" sz="1800" b="0" i="0" u="none" strike="noStrike" baseline="0" dirty="0">
                  <a:latin typeface="BNazanin"/>
                  <a:cs typeface="B Nazanin" panose="00000400000000000000" pitchFamily="2" charset="-78"/>
                </a:rPr>
                <a:t>با در نظر گرفتن پیشینه مطالعات و پتنت های قبلی ، ضرورت اجرای طرح خودتون را توضیح دهید. این بخش دربرگیرنده قسمت های زیر می باشد: </a:t>
              </a:r>
            </a:p>
            <a:p>
              <a:pPr algn="r" rtl="1"/>
              <a:endParaRPr lang="fa-IR" sz="1800" b="0" i="0" u="none" strike="noStrike" baseline="0" dirty="0">
                <a:latin typeface="BNazanin"/>
                <a:cs typeface="B Nazanin" panose="00000400000000000000" pitchFamily="2" charset="-78"/>
              </a:endParaRPr>
            </a:p>
            <a:p>
              <a:pPr marL="1657350" lvl="3" indent="-285750" algn="r" rtl="1">
                <a:buFont typeface="Wingdings" panose="05000000000000000000" pitchFamily="2" charset="2"/>
                <a:buChar char="§"/>
              </a:pPr>
              <a:r>
                <a:rPr lang="fa-IR" sz="1600" b="0" i="0" u="none" strike="noStrike" baseline="0" dirty="0">
                  <a:latin typeface="BNazanin"/>
                  <a:cs typeface="B Nazanin" panose="00000400000000000000" pitchFamily="2" charset="-78"/>
                </a:rPr>
                <a:t>بررسی مشکلات و کمبودهای کنونی از لحاظ اقتصادی/اجتماعی/ زیست محیطی </a:t>
              </a:r>
            </a:p>
            <a:p>
              <a:pPr marL="1657350" lvl="3" indent="-285750" algn="r" rtl="1">
                <a:buFont typeface="Wingdings" panose="05000000000000000000" pitchFamily="2" charset="2"/>
                <a:buChar char="§"/>
              </a:pPr>
              <a:r>
                <a:rPr lang="fa-IR" sz="1600" b="0" i="0" u="none" strike="noStrike" baseline="0" dirty="0">
                  <a:latin typeface="BNazanin"/>
                  <a:cs typeface="B Nazanin" panose="00000400000000000000" pitchFamily="2" charset="-78"/>
                </a:rPr>
                <a:t>معرفی دانش موجود و فناوری های مشابه </a:t>
              </a:r>
            </a:p>
            <a:p>
              <a:pPr marL="1657350" lvl="3" indent="-285750" algn="r" rtl="1">
                <a:buFont typeface="Wingdings" panose="05000000000000000000" pitchFamily="2" charset="2"/>
                <a:buChar char="§"/>
              </a:pPr>
              <a:r>
                <a:rPr lang="fa-IR" sz="1600" b="0" i="0" u="none" strike="noStrike" baseline="0" dirty="0">
                  <a:latin typeface="BNazanin"/>
                  <a:cs typeface="B Nazanin" panose="00000400000000000000" pitchFamily="2" charset="-78"/>
                </a:rPr>
                <a:t>بررسی و تحلیل راه حل‌های موجود و در دسترس</a:t>
              </a:r>
            </a:p>
            <a:p>
              <a:pPr marL="1657350" lvl="3" indent="-285750" algn="r" rtl="1">
                <a:buFont typeface="Wingdings" panose="05000000000000000000" pitchFamily="2" charset="2"/>
                <a:buChar char="§"/>
              </a:pPr>
              <a:r>
                <a:rPr lang="fa-IR" sz="1600" b="0" i="0" u="none" strike="noStrike" baseline="0" dirty="0">
                  <a:latin typeface="BNazanin"/>
                  <a:cs typeface="B Nazanin" panose="00000400000000000000" pitchFamily="2" charset="-78"/>
                </a:rPr>
                <a:t>جنبه هاي نوآورانه یا شاخص راه حل پیشنهادی</a:t>
              </a:r>
            </a:p>
            <a:p>
              <a:pPr lvl="3" algn="r" rtl="1"/>
              <a:endParaRPr lang="fa-IR" sz="1600" b="0" i="0" u="none" strike="noStrike" baseline="0" dirty="0">
                <a:latin typeface="BNazanin"/>
                <a:cs typeface="B Nazanin" panose="00000400000000000000" pitchFamily="2" charset="-78"/>
              </a:endParaRPr>
            </a:p>
            <a:p>
              <a:pPr algn="r" rtl="1"/>
              <a:r>
                <a:rPr lang="fa-IR" sz="1800" b="0" i="0" u="none" strike="noStrike" baseline="0" dirty="0">
                  <a:latin typeface="BNazanin"/>
                  <a:cs typeface="B Nazanin" panose="00000400000000000000" pitchFamily="2" charset="-78"/>
                </a:rPr>
                <a:t>توضیح دهید که چرا لازم است این طرح کسب و کاری انجام شود و قرار است چه نیاز یا چالش‌هایی را برطرف کند. </a:t>
              </a:r>
              <a:r>
                <a:rPr lang="fa-IR" sz="1600" b="0" i="0" u="none" strike="noStrike" baseline="0" dirty="0">
                  <a:latin typeface="BNazanin"/>
                  <a:cs typeface="B Nazanin" panose="00000400000000000000" pitchFamily="2" charset="-78"/>
                </a:rPr>
                <a:t>هرجا ممکن است، توضیحات خود را با عدد و رقم بیان کنید</a:t>
              </a:r>
              <a:endParaRPr lang="fa-IR" dirty="0">
                <a:latin typeface="BNazanin"/>
                <a:cs typeface="B Nazanin" panose="00000400000000000000" pitchFamily="2" charset="-78"/>
              </a:endParaRPr>
            </a:p>
            <a:p>
              <a:pPr algn="r" rtl="1"/>
              <a:endParaRPr lang="fa-IR" sz="1800" b="0" i="0" u="none" strike="noStrike" baseline="0" dirty="0">
                <a:latin typeface="BNazanin"/>
                <a:cs typeface="B Nazanin" panose="00000400000000000000" pitchFamily="2" charset="-78"/>
              </a:endParaRPr>
            </a:p>
            <a:p>
              <a:pPr marL="285750" indent="-285750" algn="r" rtl="1">
                <a:buFont typeface="Arial" panose="020B0604020202020204" pitchFamily="34" charset="0"/>
                <a:buChar char="•"/>
              </a:pPr>
              <a:r>
                <a:rPr lang="fa-IR" sz="1800" b="0" i="0" u="none" strike="noStrike" baseline="0" dirty="0">
                  <a:latin typeface="BNazanin"/>
                  <a:cs typeface="B Nazanin" panose="00000400000000000000" pitchFamily="2" charset="-78"/>
                </a:rPr>
                <a:t>آیا تاکنون نمونه اولیه‌ یا آزمایشگاهی از طرح خود ساخته‌اید؟</a:t>
              </a:r>
            </a:p>
            <a:p>
              <a:pPr algn="r" rtl="1"/>
              <a:r>
                <a:rPr lang="fa-IR" sz="1800" b="0" i="0" u="none" strike="noStrike" baseline="0" dirty="0">
                  <a:latin typeface="BNazanin"/>
                  <a:cs typeface="B Nazanin" panose="00000400000000000000" pitchFamily="2" charset="-78"/>
                </a:rPr>
                <a:t>      خیر	آری </a:t>
              </a:r>
              <a:r>
                <a:rPr lang="fa-IR" sz="1600" b="0" i="0" u="none" strike="noStrike" baseline="0" dirty="0">
                  <a:latin typeface="BNazanin"/>
                  <a:cs typeface="B Nazanin" panose="00000400000000000000" pitchFamily="2" charset="-78"/>
                </a:rPr>
                <a:t>(در صورت پاسخ مثبت، لطفاً تصویر یا فیلمی از نمونه اولیه مربوطه را نیز به همراه تشریح و توضیحات هر فایل(داخل همان ایمیل یا در فایلی جداگانه) ارسال کنید. از ارسال تصاویر یا مستندات فاقد تشریح خودداری نمایید.)</a:t>
              </a:r>
            </a:p>
            <a:p>
              <a:pPr algn="r" rtl="1"/>
              <a:endParaRPr lang="fa-IR" dirty="0">
                <a:latin typeface="BNazanin"/>
                <a:cs typeface="B Nazanin" panose="00000400000000000000" pitchFamily="2" charset="-78"/>
              </a:endParaRPr>
            </a:p>
            <a:p>
              <a:pPr marL="285750" indent="-285750" algn="r" rtl="1">
                <a:buFont typeface="Arial" panose="020B0604020202020204" pitchFamily="34" charset="0"/>
                <a:buChar char="•"/>
              </a:pPr>
              <a:endParaRPr lang="fa-IR" sz="1800" b="0" i="0" u="none" strike="noStrike" baseline="0" dirty="0">
                <a:latin typeface="BNazanin"/>
                <a:cs typeface="B Nazanin" panose="00000400000000000000" pitchFamily="2" charset="-78"/>
              </a:endParaRPr>
            </a:p>
            <a:p>
              <a:pPr algn="r" rtl="1"/>
              <a:endParaRPr lang="fa-IR" sz="1800" b="0" i="0" u="none" strike="noStrike" baseline="0" dirty="0">
                <a:latin typeface="BNazanin"/>
                <a:cs typeface="B Nazanin" panose="00000400000000000000" pitchFamily="2" charset="-78"/>
              </a:endParaRPr>
            </a:p>
            <a:p>
              <a:pPr marL="285750" indent="-285750" algn="r" rtl="1">
                <a:buFont typeface="Arial" panose="020B0604020202020204" pitchFamily="34" charset="0"/>
                <a:buChar char="•"/>
              </a:pPr>
              <a:endParaRPr lang="fa-IR" dirty="0">
                <a:latin typeface="BNazanin"/>
                <a:cs typeface="B Nazanin" panose="00000400000000000000" pitchFamily="2" charset="-78"/>
              </a:endParaRPr>
            </a:p>
          </p:txBody>
        </p:sp>
        <p:sp>
          <p:nvSpPr>
            <p:cNvPr id="5" name="TextBox 4">
              <a:extLst>
                <a:ext uri="{FF2B5EF4-FFF2-40B4-BE49-F238E27FC236}">
                  <a16:creationId xmlns:a16="http://schemas.microsoft.com/office/drawing/2014/main" id="{FCA52942-C509-2874-9E63-A335C8C14463}"/>
                </a:ext>
              </a:extLst>
            </p:cNvPr>
            <p:cNvSpPr txBox="1"/>
            <p:nvPr/>
          </p:nvSpPr>
          <p:spPr>
            <a:xfrm>
              <a:off x="-41032" y="5688154"/>
              <a:ext cx="11570677" cy="307777"/>
            </a:xfrm>
            <a:prstGeom prst="rect">
              <a:avLst/>
            </a:prstGeom>
            <a:noFill/>
          </p:spPr>
          <p:txBody>
            <a:bodyPr wrap="square">
              <a:spAutoFit/>
            </a:bodyPr>
            <a:lstStyle/>
            <a:p>
              <a:pPr algn="r" rtl="1"/>
              <a:r>
                <a:rPr lang="fa-IR" sz="1400" b="1" dirty="0">
                  <a:solidFill>
                    <a:schemeClr val="bg1"/>
                  </a:solidFill>
                  <a:cs typeface="B Nazanin" panose="00000400000000000000" pitchFamily="2" charset="-78"/>
                </a:rPr>
                <a:t>یادآوری:درصورتی که محصول/خدمت مشابه سازی  نمونه موجود (داخلی یا خارجی) است، حتما  مشخصات نمونه خارجی و جنبه های متمایزکننده  را ذکر بفرمایید</a:t>
              </a:r>
              <a:endParaRPr lang="en-US" sz="1400" b="1" dirty="0">
                <a:solidFill>
                  <a:schemeClr val="bg1"/>
                </a:solidFill>
                <a:cs typeface="B Nazanin" panose="00000400000000000000" pitchFamily="2" charset="-78"/>
              </a:endParaRPr>
            </a:p>
          </p:txBody>
        </p:sp>
        <p:sp>
          <p:nvSpPr>
            <p:cNvPr id="8" name="Rectangle 7">
              <a:extLst>
                <a:ext uri="{FF2B5EF4-FFF2-40B4-BE49-F238E27FC236}">
                  <a16:creationId xmlns:a16="http://schemas.microsoft.com/office/drawing/2014/main" id="{D13CA77C-0387-76EE-F549-E5A0126D05E4}"/>
                </a:ext>
              </a:extLst>
            </p:cNvPr>
            <p:cNvSpPr/>
            <p:nvPr/>
          </p:nvSpPr>
          <p:spPr>
            <a:xfrm>
              <a:off x="10958149" y="3818793"/>
              <a:ext cx="175846" cy="234461"/>
            </a:xfrm>
            <a:prstGeom prst="rect">
              <a:avLst/>
            </a:prstGeom>
            <a:noFill/>
            <a:ln w="19050">
              <a:solidFill>
                <a:srgbClr val="1E55A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4DF5738-54C9-45FD-5EF4-19E3B00F78F9}"/>
                </a:ext>
              </a:extLst>
            </p:cNvPr>
            <p:cNvSpPr/>
            <p:nvPr/>
          </p:nvSpPr>
          <p:spPr>
            <a:xfrm>
              <a:off x="11532578" y="3818793"/>
              <a:ext cx="175846" cy="234461"/>
            </a:xfrm>
            <a:prstGeom prst="rect">
              <a:avLst/>
            </a:prstGeom>
            <a:noFill/>
            <a:ln w="19050">
              <a:solidFill>
                <a:srgbClr val="1E55A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9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85C87C-997A-72A1-6F87-4765CB83618C}"/>
              </a:ext>
            </a:extLst>
          </p:cNvPr>
          <p:cNvSpPr txBox="1"/>
          <p:nvPr/>
        </p:nvSpPr>
        <p:spPr>
          <a:xfrm>
            <a:off x="140677" y="1219200"/>
            <a:ext cx="11699631" cy="3604064"/>
          </a:xfrm>
          <a:prstGeom prst="rect">
            <a:avLst/>
          </a:prstGeom>
          <a:noFill/>
          <a:ln>
            <a:noFill/>
          </a:ln>
        </p:spPr>
        <p:txBody>
          <a:bodyPr wrap="square">
            <a:spAutoFit/>
          </a:bodyPr>
          <a:lstStyle/>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توصیف اجمالی طرح: </a:t>
            </a:r>
            <a:r>
              <a:rPr lang="fa-IR" sz="1600" b="0" i="0" u="none" strike="noStrike" baseline="0" dirty="0">
                <a:latin typeface="BNazanin"/>
                <a:cs typeface="B Nazanin" panose="00000400000000000000" pitchFamily="2" charset="-78"/>
              </a:rPr>
              <a:t>(طرح یا روش اجرایی خودتون را برای پاسخ به نیاز تحقیقاتی را اینجا توضیح دهید. توجه داشته باشید که راه‌حل پیشنهادی می‌بایست در چارچوب ملاحظات فنی تعریف شده باشد.)</a:t>
            </a:r>
          </a:p>
          <a:p>
            <a:pPr marL="285750" marR="0" indent="-285750" algn="r" rtl="1">
              <a:lnSpc>
                <a:spcPct val="115000"/>
              </a:lnSpc>
              <a:spcBef>
                <a:spcPts val="0"/>
              </a:spcBef>
              <a:spcAft>
                <a:spcPts val="0"/>
              </a:spcAft>
              <a:buFont typeface="Arial" panose="020B0604020202020204" pitchFamily="34" charset="0"/>
              <a:buChar char="•"/>
              <a:tabLst>
                <a:tab pos="179070" algn="r"/>
                <a:tab pos="269240" algn="r"/>
              </a:tabLst>
            </a:pPr>
            <a:r>
              <a:rPr lang="fa-IR" dirty="0">
                <a:latin typeface="BNazanin"/>
                <a:cs typeface="B Nazanin" panose="00000400000000000000" pitchFamily="2" charset="-78"/>
              </a:rPr>
              <a:t>مشخصات عملياتي (كاربردي) طرح </a:t>
            </a:r>
            <a:endParaRPr lang="fa-IR" sz="1800" b="0" i="0" u="none" strike="noStrike" baseline="0" dirty="0">
              <a:latin typeface="BNazanin"/>
              <a:cs typeface="B Nazanin" panose="00000400000000000000" pitchFamily="2" charset="-78"/>
            </a:endParaRPr>
          </a:p>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چرا محصولتان برای مشتریان ارزشمند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جنبه‌های نوآورانه طرح شما چیست؟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راهکار پیشنهادی ازنظر سطح بلوغ فناوری در چه مرحله‌ای قرار دارد:</a:t>
            </a:r>
          </a:p>
          <a:p>
            <a:pPr algn="r" rtl="1">
              <a:lnSpc>
                <a:spcPct val="200000"/>
              </a:lnSpc>
            </a:pPr>
            <a:r>
              <a:rPr lang="fa-IR" dirty="0">
                <a:cs typeface="B Nazanin" panose="00000400000000000000" pitchFamily="2" charset="-78"/>
              </a:rPr>
              <a:t>مفهوم  </a:t>
            </a:r>
            <a:r>
              <a:rPr lang="fa-IR" b="1" dirty="0">
                <a:solidFill>
                  <a:srgbClr val="1A53B0"/>
                </a:solidFill>
                <a:cs typeface="B Nazanin" panose="00000400000000000000" pitchFamily="2" charset="-78"/>
              </a:rPr>
              <a:t>☐</a:t>
            </a:r>
            <a:r>
              <a:rPr lang="fa-IR" dirty="0">
                <a:cs typeface="B Nazanin" panose="00000400000000000000" pitchFamily="2" charset="-78"/>
              </a:rPr>
              <a:t>        نمونه آزمایشگاهی </a:t>
            </a:r>
            <a:r>
              <a:rPr lang="fa-IR" b="1" dirty="0">
                <a:solidFill>
                  <a:srgbClr val="1A53B0"/>
                </a:solidFill>
                <a:cs typeface="B Nazanin" panose="00000400000000000000" pitchFamily="2" charset="-78"/>
              </a:rPr>
              <a:t>☐</a:t>
            </a:r>
            <a:r>
              <a:rPr lang="fa-IR" dirty="0">
                <a:cs typeface="B Nazanin" panose="00000400000000000000" pitchFamily="2" charset="-78"/>
              </a:rPr>
              <a:t>     نمونه نیمه‌صنعتی  </a:t>
            </a:r>
            <a:r>
              <a:rPr lang="fa-IR" b="1" dirty="0">
                <a:solidFill>
                  <a:srgbClr val="1A53B0"/>
                </a:solidFill>
                <a:cs typeface="B Nazanin" panose="00000400000000000000" pitchFamily="2" charset="-78"/>
              </a:rPr>
              <a:t>☐</a:t>
            </a:r>
            <a:r>
              <a:rPr lang="fa-IR" dirty="0">
                <a:cs typeface="B Nazanin" panose="00000400000000000000" pitchFamily="2" charset="-78"/>
              </a:rPr>
              <a:t>        نمونه صنعتی  </a:t>
            </a:r>
            <a:r>
              <a:rPr lang="fa-IR" b="1" dirty="0">
                <a:solidFill>
                  <a:srgbClr val="1A53B0"/>
                </a:solidFill>
                <a:cs typeface="B Nazanin" panose="00000400000000000000" pitchFamily="2" charset="-78"/>
              </a:rPr>
              <a:t>☐</a:t>
            </a:r>
            <a:r>
              <a:rPr lang="fa-IR" dirty="0">
                <a:cs typeface="B Nazanin" panose="00000400000000000000" pitchFamily="2" charset="-78"/>
              </a:rPr>
              <a:t>        تجاری‌سازی شده  </a:t>
            </a:r>
            <a:r>
              <a:rPr lang="fa-IR" b="1" dirty="0">
                <a:solidFill>
                  <a:srgbClr val="1A53B0"/>
                </a:solidFill>
                <a:cs typeface="B Nazanin" panose="00000400000000000000" pitchFamily="2" charset="-78"/>
              </a:rPr>
              <a:t>☐</a:t>
            </a:r>
            <a:r>
              <a:rPr lang="fa-IR" dirty="0">
                <a:cs typeface="B Nazanin" panose="00000400000000000000" pitchFamily="2" charset="-78"/>
              </a:rPr>
              <a:t> </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B2639625-4231-E71C-465D-FF94C35C2E56}"/>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i="0" u="none" strike="noStrike" baseline="0" dirty="0">
                <a:latin typeface="BNazaninBold"/>
                <a:cs typeface="B Nazanin" panose="00000400000000000000" pitchFamily="2" charset="-78"/>
              </a:rPr>
              <a:t>محصول یا خدمت</a:t>
            </a:r>
          </a:p>
        </p:txBody>
      </p:sp>
    </p:spTree>
    <p:extLst>
      <p:ext uri="{BB962C8B-B14F-4D97-AF65-F5344CB8AC3E}">
        <p14:creationId xmlns:p14="http://schemas.microsoft.com/office/powerpoint/2010/main" val="52512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85C87C-997A-72A1-6F87-4765CB83618C}"/>
              </a:ext>
            </a:extLst>
          </p:cNvPr>
          <p:cNvSpPr txBox="1"/>
          <p:nvPr/>
        </p:nvSpPr>
        <p:spPr>
          <a:xfrm>
            <a:off x="140677" y="1219200"/>
            <a:ext cx="11699631" cy="1615186"/>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sz="1800" b="0" i="0" u="none" strike="noStrike" baseline="0" dirty="0">
                <a:latin typeface="BNazanin"/>
                <a:cs typeface="B Nazanin" panose="00000400000000000000" pitchFamily="2" charset="-78"/>
              </a:rPr>
              <a:t>اگر قبلاً در برای رسیدگی به این نیاز تحقیقاتی خود فعالیت یا فعالیت‌هایی انجام دادید بنویسید. (سوابق تحقیقاتی، تجربی، صنعتی و پژوهشی) </a:t>
            </a:r>
          </a:p>
          <a:p>
            <a:pPr algn="r" rtl="1">
              <a:lnSpc>
                <a:spcPct val="200000"/>
              </a:lnSpc>
            </a:pPr>
            <a:r>
              <a:rPr lang="fa-IR" sz="1600" b="0" i="0" u="none" strike="noStrike" baseline="0" dirty="0">
                <a:latin typeface="BNazanin"/>
                <a:cs typeface="B Nazanin" panose="00000400000000000000" pitchFamily="2" charset="-78"/>
              </a:rPr>
              <a:t>به عنوان مثال به شرح مختصر پروژه‌های قبلی، زمان و مدت انجام آن‌ها، نتایج آن‌ها، موفقیت یا عدم موفقیت آن‌ها و دلایل شکست پروژه یا پروژه‌ها اشاره کنید. </a:t>
            </a:r>
          </a:p>
          <a:p>
            <a:pPr marL="285750" indent="-285750" algn="r" rtl="1">
              <a:lnSpc>
                <a:spcPct val="200000"/>
              </a:lnSpc>
              <a:buFont typeface="Arial" panose="020B0604020202020204" pitchFamily="34" charset="0"/>
              <a:buChar char="•"/>
            </a:pP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B2639625-4231-E71C-465D-FF94C35C2E56}"/>
              </a:ext>
            </a:extLst>
          </p:cNvPr>
          <p:cNvSpPr/>
          <p:nvPr/>
        </p:nvSpPr>
        <p:spPr>
          <a:xfrm flipH="1">
            <a:off x="6096000" y="0"/>
            <a:ext cx="6095999"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i="0" u="none" strike="noStrike" baseline="0" dirty="0">
                <a:latin typeface="BNazaninBold"/>
                <a:cs typeface="B Nazanin" panose="00000400000000000000" pitchFamily="2" charset="-78"/>
              </a:rPr>
              <a:t>سوابق تحقیقاتی/ تجربی / صنعتی</a:t>
            </a:r>
          </a:p>
        </p:txBody>
      </p:sp>
    </p:spTree>
    <p:extLst>
      <p:ext uri="{BB962C8B-B14F-4D97-AF65-F5344CB8AC3E}">
        <p14:creationId xmlns:p14="http://schemas.microsoft.com/office/powerpoint/2010/main" val="279415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657224-55D5-2087-FF88-40BBD2795F8C}"/>
              </a:ext>
            </a:extLst>
          </p:cNvPr>
          <p:cNvSpPr txBox="1"/>
          <p:nvPr/>
        </p:nvSpPr>
        <p:spPr>
          <a:xfrm>
            <a:off x="943708" y="1591887"/>
            <a:ext cx="10304584" cy="3892732"/>
          </a:xfrm>
          <a:prstGeom prst="rect">
            <a:avLst/>
          </a:prstGeom>
          <a:noFill/>
        </p:spPr>
        <p:txBody>
          <a:bodyPr wrap="square">
            <a:spAutoFit/>
          </a:bodyPr>
          <a:lstStyle/>
          <a:p>
            <a:pPr marL="285750" indent="-285750" algn="r" rtl="1">
              <a:lnSpc>
                <a:spcPct val="200000"/>
              </a:lnSpc>
              <a:buFont typeface="Arial" panose="020B0604020202020204" pitchFamily="34" charset="0"/>
              <a:buChar char="•"/>
            </a:pPr>
            <a:r>
              <a:rPr lang="fa-IR" dirty="0">
                <a:cs typeface="B Nazanin" panose="00000400000000000000" pitchFamily="2" charset="-78"/>
              </a:rPr>
              <a:t>بازار هدف چیست؟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نیاز سالانه کشور(منطقه)، تقاضاي داخلي و خارجی برای محصول/خدمت چقدر است؟ اندازه بازاری که در آن فعالیت خواهید کرد چقدر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مشتریان چه کسانی هستند؟ و چه بخشی از بازار را در مرحله کنونی هدف قرار داده اید؟</a:t>
            </a:r>
          </a:p>
          <a:p>
            <a:pPr marL="285750" indent="-285750" algn="r" rtl="1">
              <a:lnSpc>
                <a:spcPct val="200000"/>
              </a:lnSpc>
              <a:buFont typeface="Arial" panose="020B0604020202020204" pitchFamily="34" charset="0"/>
              <a:buChar char="•"/>
            </a:pPr>
            <a:r>
              <a:rPr lang="fa-IR" dirty="0">
                <a:cs typeface="B Nazanin" panose="00000400000000000000" pitchFamily="2" charset="-78"/>
              </a:rPr>
              <a:t>روندهای کلی بازار چگونه است؟ رشد بازار در هر بخش به چه صورت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چه سهم بازاری توسط تیم قابل دستیابی است؟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ظرفیت بازارهای صادراتی(در صورت وجود) چقدر است؟</a:t>
            </a:r>
          </a:p>
          <a:p>
            <a:pPr marL="285750" indent="-285750" algn="r" rtl="1">
              <a:lnSpc>
                <a:spcPct val="200000"/>
              </a:lnSpc>
              <a:buFont typeface="Arial" panose="020B0604020202020204" pitchFamily="34" charset="0"/>
              <a:buChar char="•"/>
            </a:pP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2E9426FD-5FCB-54A8-03F5-6ECD38B6E750}"/>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بازار</a:t>
            </a:r>
          </a:p>
        </p:txBody>
      </p:sp>
    </p:spTree>
    <p:extLst>
      <p:ext uri="{BB962C8B-B14F-4D97-AF65-F5344CB8AC3E}">
        <p14:creationId xmlns:p14="http://schemas.microsoft.com/office/powerpoint/2010/main" val="394619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7FE927-5AD5-DAFE-BF68-603843F20FFA}"/>
              </a:ext>
            </a:extLst>
          </p:cNvPr>
          <p:cNvSpPr txBox="1"/>
          <p:nvPr/>
        </p:nvSpPr>
        <p:spPr>
          <a:xfrm>
            <a:off x="3516923" y="1069539"/>
            <a:ext cx="7690338" cy="2793072"/>
          </a:xfrm>
          <a:prstGeom prst="rect">
            <a:avLst/>
          </a:prstGeom>
          <a:noFill/>
        </p:spPr>
        <p:txBody>
          <a:bodyPr wrap="square">
            <a:spAutoFit/>
          </a:bodyPr>
          <a:lstStyle/>
          <a:p>
            <a:pPr marL="285750" indent="-285750" algn="r" rtl="1">
              <a:lnSpc>
                <a:spcPct val="200000"/>
              </a:lnSpc>
              <a:buFont typeface="Arial" panose="020B0604020202020204" pitchFamily="34" charset="0"/>
              <a:buChar char="•"/>
            </a:pPr>
            <a:endParaRPr lang="fa-IR" dirty="0">
              <a:cs typeface="B Nazanin" panose="00000400000000000000" pitchFamily="2" charset="-78"/>
            </a:endParaRPr>
          </a:p>
          <a:p>
            <a:pPr marL="285750" indent="-285750" algn="r" rtl="1">
              <a:lnSpc>
                <a:spcPct val="200000"/>
              </a:lnSpc>
              <a:buFont typeface="Arial" panose="020B0604020202020204" pitchFamily="34" charset="0"/>
              <a:buChar char="•"/>
            </a:pPr>
            <a:r>
              <a:rPr lang="fa-IR" dirty="0">
                <a:cs typeface="B Nazanin" panose="00000400000000000000" pitchFamily="2" charset="-78"/>
              </a:rPr>
              <a:t>رقبای اصلی چه کسانی هستند؟ </a:t>
            </a:r>
            <a:r>
              <a:rPr lang="fa-IR" sz="1600" dirty="0">
                <a:cs typeface="B Nazanin" panose="00000400000000000000" pitchFamily="2" charset="-78"/>
              </a:rPr>
              <a:t>(نزدیکترین رقبای داخلی و خارجی، نقاط قوت و ضعف آنها)</a:t>
            </a:r>
          </a:p>
          <a:p>
            <a:pPr marL="285750" indent="-285750" algn="r" rtl="1">
              <a:lnSpc>
                <a:spcPct val="200000"/>
              </a:lnSpc>
              <a:buFont typeface="Arial" panose="020B0604020202020204" pitchFamily="34" charset="0"/>
              <a:buChar char="•"/>
            </a:pPr>
            <a:r>
              <a:rPr lang="fa-IR" dirty="0">
                <a:cs typeface="B Nazanin" panose="00000400000000000000" pitchFamily="2" charset="-78"/>
              </a:rPr>
              <a:t>واردکنندگان اصلی فناوری مشابه در ایران</a:t>
            </a:r>
          </a:p>
          <a:p>
            <a:pPr marL="285750" indent="-285750" algn="r" rtl="1">
              <a:lnSpc>
                <a:spcPct val="200000"/>
              </a:lnSpc>
              <a:buFont typeface="Arial" panose="020B0604020202020204" pitchFamily="34" charset="0"/>
              <a:buChar char="•"/>
            </a:pPr>
            <a:r>
              <a:rPr lang="fa-IR" dirty="0">
                <a:cs typeface="B Nazanin" panose="00000400000000000000" pitchFamily="2" charset="-78"/>
              </a:rPr>
              <a:t>مزیت رقابتی شما نسبت به آنها چیست؟</a:t>
            </a:r>
          </a:p>
          <a:p>
            <a:pPr marL="285750" indent="-285750" algn="r" rtl="1">
              <a:lnSpc>
                <a:spcPct val="200000"/>
              </a:lnSpc>
              <a:buFont typeface="Arial" panose="020B0604020202020204" pitchFamily="34" charset="0"/>
              <a:buChar char="•"/>
            </a:pPr>
            <a:r>
              <a:rPr lang="fa-IR" dirty="0">
                <a:cs typeface="B Nazanin" panose="00000400000000000000" pitchFamily="2" charset="-78"/>
              </a:rPr>
              <a:t>چرا مشتریان شما را انتخاب خواهند کرد؟</a:t>
            </a:r>
            <a:endParaRPr lang="en-US" dirty="0">
              <a:cs typeface="B Nazanin" panose="00000400000000000000" pitchFamily="2" charset="-78"/>
            </a:endParaRPr>
          </a:p>
        </p:txBody>
      </p:sp>
      <p:sp>
        <p:nvSpPr>
          <p:cNvPr id="2" name="Flowchart: Document 1">
            <a:extLst>
              <a:ext uri="{FF2B5EF4-FFF2-40B4-BE49-F238E27FC236}">
                <a16:creationId xmlns:a16="http://schemas.microsoft.com/office/drawing/2014/main" id="{F9845E79-3B72-4B07-9032-D12FF781BD35}"/>
              </a:ext>
            </a:extLst>
          </p:cNvPr>
          <p:cNvSpPr/>
          <p:nvPr/>
        </p:nvSpPr>
        <p:spPr>
          <a:xfrm flipH="1">
            <a:off x="9097107" y="0"/>
            <a:ext cx="3094892" cy="820615"/>
          </a:xfrm>
          <a:prstGeom prst="flowChartDocument">
            <a:avLst/>
          </a:prstGeom>
          <a:solidFill>
            <a:srgbClr val="1A53B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r>
              <a:rPr lang="fa-IR" sz="3600" b="1" dirty="0">
                <a:cs typeface="B Nazanin" panose="00000400000000000000" pitchFamily="2" charset="-78"/>
              </a:rPr>
              <a:t>رقبا</a:t>
            </a:r>
          </a:p>
        </p:txBody>
      </p:sp>
    </p:spTree>
    <p:extLst>
      <p:ext uri="{BB962C8B-B14F-4D97-AF65-F5344CB8AC3E}">
        <p14:creationId xmlns:p14="http://schemas.microsoft.com/office/powerpoint/2010/main" val="1586332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TotalTime>
  <Words>1783</Words>
  <Application>Microsoft Office PowerPoint</Application>
  <PresentationFormat>Widescreen</PresentationFormat>
  <Paragraphs>331</Paragraphs>
  <Slides>20</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vt:lpstr>
      <vt:lpstr>Arial Black</vt:lpstr>
      <vt:lpstr>B Mitra</vt:lpstr>
      <vt:lpstr>B Nazanin</vt:lpstr>
      <vt:lpstr>BNazanin</vt:lpstr>
      <vt:lpstr>BNazaninBold</vt:lpstr>
      <vt:lpstr>Calibri</vt:lpstr>
      <vt:lpstr>Calibri Light</vt:lpstr>
      <vt:lpstr>IRANSans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Cheraghi</dc:creator>
  <cp:lastModifiedBy>Hamideh Monfared</cp:lastModifiedBy>
  <cp:revision>9</cp:revision>
  <cp:lastPrinted>2024-05-30T10:04:56Z</cp:lastPrinted>
  <dcterms:created xsi:type="dcterms:W3CDTF">2024-05-30T07:47:39Z</dcterms:created>
  <dcterms:modified xsi:type="dcterms:W3CDTF">2024-06-02T14:36:01Z</dcterms:modified>
</cp:coreProperties>
</file>